
<file path=[Content_Types].xml><?xml version="1.0" encoding="utf-8"?>
<Types xmlns="http://schemas.openxmlformats.org/package/2006/content-types">
  <Default Extension="gif" ContentType="image/gif"/>
  <Default Extension="jpe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27"/>
  </p:notesMasterIdLst>
  <p:sldIdLst>
    <p:sldId id="274" r:id="rId5"/>
    <p:sldId id="2147483447" r:id="rId6"/>
    <p:sldId id="2147483444" r:id="rId7"/>
    <p:sldId id="2147483445" r:id="rId8"/>
    <p:sldId id="980" r:id="rId9"/>
    <p:sldId id="398" r:id="rId10"/>
    <p:sldId id="983" r:id="rId11"/>
    <p:sldId id="399" r:id="rId12"/>
    <p:sldId id="397" r:id="rId13"/>
    <p:sldId id="984" r:id="rId14"/>
    <p:sldId id="400" r:id="rId15"/>
    <p:sldId id="401" r:id="rId16"/>
    <p:sldId id="2147483449" r:id="rId17"/>
    <p:sldId id="395" r:id="rId18"/>
    <p:sldId id="396" r:id="rId19"/>
    <p:sldId id="2147483450" r:id="rId20"/>
    <p:sldId id="978" r:id="rId21"/>
    <p:sldId id="265" r:id="rId22"/>
    <p:sldId id="979" r:id="rId23"/>
    <p:sldId id="2147377417" r:id="rId24"/>
    <p:sldId id="2147483448" r:id="rId25"/>
    <p:sldId id="385" r:id="rId26"/>
  </p:sldIdLst>
  <p:sldSz cx="12192000" cy="6858000"/>
  <p:notesSz cx="7315200" cy="96012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802BF14E-613B-710E-5DA4-9C3205589F36}" name="Tian Wei CHUI (SINGSTAT)" initials="TC" userId="S::CHUI_Tian_Wei@singstat.gov.sg::85f2e1d0-adca-483c-a0fe-caa289fbd604" providerId="AD"/>
  <p188:author id="{592359BE-0AE2-AA14-9EC7-56B6715D8954}" name="Wen San HO (SINGSTAT)" initials="WH" userId="S::HO_Wen_San@singstat.gov.sg::3ac5352e-a5cc-4cf0-96e7-235f1801af7a" providerId="AD"/>
  <p188:author id="{BBDAD1DC-4242-1F40-210B-A4BF81A49B8F}" name="Amanda LEE (SINGSTAT)" initials="AL" userId="S::Amanda_LEE@singstat.gov.sg::77050f00-f973-41ed-b420-76eb83958b6c"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82359"/>
    <a:srgbClr val="ECF7FB"/>
    <a:srgbClr val="EA761F"/>
    <a:srgbClr val="651765"/>
    <a:srgbClr val="1C5BA2"/>
    <a:srgbClr val="DC4C1A"/>
    <a:srgbClr val="000000"/>
    <a:srgbClr val="F2F2F2"/>
    <a:srgbClr val="3D3D3F"/>
    <a:srgbClr val="226DA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3F7D9EA-8B03-4F24-9DF1-3211DCB5B0CC}" v="4" dt="2025-08-08T04:34:50.372"/>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89316" autoAdjust="0"/>
  </p:normalViewPr>
  <p:slideViewPr>
    <p:cSldViewPr snapToGrid="0">
      <p:cViewPr varScale="1">
        <p:scale>
          <a:sx n="56" d="100"/>
          <a:sy n="56" d="100"/>
        </p:scale>
        <p:origin x="488" y="5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microsoft.com/office/2018/10/relationships/authors" Target="author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microsoft.com/office/2015/10/relationships/revisionInfo" Target="revisionInfo.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presProps" Target="pres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notesMaster" Target="notesMasters/notesMaster1.xml"/><Relationship Id="rId30" Type="http://schemas.openxmlformats.org/officeDocument/2006/relationships/theme" Target="theme/theme1.xml"/><Relationship Id="rId8" Type="http://schemas.openxmlformats.org/officeDocument/2006/relationships/slide" Target="slides/slide4.xml"/></Relationships>
</file>

<file path=ppt/diagrams/colors1.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258C411F-8ECC-4196-A154-18AC45C3E349}" type="doc">
      <dgm:prSet loTypeId="urn:microsoft.com/office/officeart/2005/8/layout/radial6" loCatId="relationship" qsTypeId="urn:microsoft.com/office/officeart/2005/8/quickstyle/simple1" qsCatId="simple" csTypeId="urn:microsoft.com/office/officeart/2005/8/colors/colorful1" csCatId="colorful" phldr="1"/>
      <dgm:spPr/>
      <dgm:t>
        <a:bodyPr/>
        <a:lstStyle/>
        <a:p>
          <a:endParaRPr lang="en-SG"/>
        </a:p>
      </dgm:t>
    </dgm:pt>
    <dgm:pt modelId="{2A6B0B6E-B40A-442A-B67C-BB9E42927884}">
      <dgm:prSet phldrT="[Text]"/>
      <dgm:spPr/>
      <dgm:t>
        <a:bodyPr/>
        <a:lstStyle/>
        <a:p>
          <a:r>
            <a:rPr lang="en-US" b="1" dirty="0"/>
            <a:t>Data Governance</a:t>
          </a:r>
          <a:endParaRPr lang="en-SG" b="1" dirty="0"/>
        </a:p>
      </dgm:t>
    </dgm:pt>
    <dgm:pt modelId="{71438172-D564-4AE9-8869-FA86CD1E8313}" type="parTrans" cxnId="{6ED21B4D-3D60-49A3-B50D-3745ABF77F1E}">
      <dgm:prSet/>
      <dgm:spPr/>
      <dgm:t>
        <a:bodyPr/>
        <a:lstStyle/>
        <a:p>
          <a:endParaRPr lang="en-SG"/>
        </a:p>
      </dgm:t>
    </dgm:pt>
    <dgm:pt modelId="{97202F8C-861B-4EC9-B51B-45667B2E7800}" type="sibTrans" cxnId="{6ED21B4D-3D60-49A3-B50D-3745ABF77F1E}">
      <dgm:prSet/>
      <dgm:spPr/>
      <dgm:t>
        <a:bodyPr/>
        <a:lstStyle/>
        <a:p>
          <a:endParaRPr lang="en-SG"/>
        </a:p>
      </dgm:t>
    </dgm:pt>
    <dgm:pt modelId="{3FBECA99-C212-4EBF-A55E-84F845900573}">
      <dgm:prSet phldrT="[Text]" custT="1"/>
      <dgm:spPr/>
      <dgm:t>
        <a:bodyPr/>
        <a:lstStyle/>
        <a:p>
          <a:r>
            <a:rPr lang="en-US" sz="1050" b="1" dirty="0" err="1"/>
            <a:t>Organisational</a:t>
          </a:r>
          <a:r>
            <a:rPr lang="en-US" sz="1050" b="1" dirty="0"/>
            <a:t> Structures</a:t>
          </a:r>
          <a:endParaRPr lang="en-SG" sz="1050" b="1" dirty="0"/>
        </a:p>
      </dgm:t>
    </dgm:pt>
    <dgm:pt modelId="{90DB1419-1550-4E47-A44C-302E1C810DB7}" type="sibTrans" cxnId="{FF7546B6-A88E-485C-A480-E6FE484C68CB}">
      <dgm:prSet/>
      <dgm:spPr/>
      <dgm:t>
        <a:bodyPr/>
        <a:lstStyle/>
        <a:p>
          <a:endParaRPr lang="en-SG"/>
        </a:p>
      </dgm:t>
    </dgm:pt>
    <dgm:pt modelId="{A65A1CC5-585B-4DD8-BDDB-F35004CE0089}" type="parTrans" cxnId="{FF7546B6-A88E-485C-A480-E6FE484C68CB}">
      <dgm:prSet/>
      <dgm:spPr/>
      <dgm:t>
        <a:bodyPr/>
        <a:lstStyle/>
        <a:p>
          <a:endParaRPr lang="en-SG"/>
        </a:p>
      </dgm:t>
    </dgm:pt>
    <dgm:pt modelId="{CB6C09BC-AA97-4E62-BF8C-68A6C0C002A9}">
      <dgm:prSet custT="1"/>
      <dgm:spPr/>
      <dgm:t>
        <a:bodyPr/>
        <a:lstStyle/>
        <a:p>
          <a:r>
            <a:rPr lang="en-US" sz="1100" b="1" dirty="0"/>
            <a:t>Legislation</a:t>
          </a:r>
          <a:endParaRPr lang="en-SG" sz="1100" b="1" dirty="0"/>
        </a:p>
      </dgm:t>
    </dgm:pt>
    <dgm:pt modelId="{FF312EB7-A427-4FA2-BC04-D8DB51F2358E}" type="sibTrans" cxnId="{62A2B042-5189-46CD-9EC3-A68B19B47984}">
      <dgm:prSet/>
      <dgm:spPr/>
      <dgm:t>
        <a:bodyPr/>
        <a:lstStyle/>
        <a:p>
          <a:endParaRPr lang="en-SG"/>
        </a:p>
      </dgm:t>
    </dgm:pt>
    <dgm:pt modelId="{761CC8C0-FFE3-4DD1-A430-5C8496D019B3}" type="parTrans" cxnId="{62A2B042-5189-46CD-9EC3-A68B19B47984}">
      <dgm:prSet/>
      <dgm:spPr/>
      <dgm:t>
        <a:bodyPr/>
        <a:lstStyle/>
        <a:p>
          <a:endParaRPr lang="en-SG"/>
        </a:p>
      </dgm:t>
    </dgm:pt>
    <dgm:pt modelId="{8CEE08BB-0B80-4F9B-BBA0-28F7A201ABBB}">
      <dgm:prSet phldrT="[Text]" custT="1"/>
      <dgm:spPr>
        <a:solidFill>
          <a:schemeClr val="accent4">
            <a:lumMod val="60000"/>
            <a:lumOff val="40000"/>
          </a:schemeClr>
        </a:solidFill>
      </dgm:spPr>
      <dgm:t>
        <a:bodyPr/>
        <a:lstStyle/>
        <a:p>
          <a:r>
            <a:rPr lang="en-US" sz="1100" b="1" dirty="0"/>
            <a:t>Data Management Policies</a:t>
          </a:r>
          <a:endParaRPr lang="en-SG" sz="1100" b="1" dirty="0"/>
        </a:p>
      </dgm:t>
    </dgm:pt>
    <dgm:pt modelId="{6B457F30-9713-4492-8602-9EFAE4440F2C}" type="sibTrans" cxnId="{FD5ABF46-92FF-4D8E-9A88-53C7EA0CB86E}">
      <dgm:prSet/>
      <dgm:spPr/>
      <dgm:t>
        <a:bodyPr/>
        <a:lstStyle/>
        <a:p>
          <a:endParaRPr lang="en-SG"/>
        </a:p>
      </dgm:t>
    </dgm:pt>
    <dgm:pt modelId="{F61D3409-489B-488A-A720-23846486C70A}" type="parTrans" cxnId="{FD5ABF46-92FF-4D8E-9A88-53C7EA0CB86E}">
      <dgm:prSet/>
      <dgm:spPr/>
      <dgm:t>
        <a:bodyPr/>
        <a:lstStyle/>
        <a:p>
          <a:endParaRPr lang="en-SG"/>
        </a:p>
      </dgm:t>
    </dgm:pt>
    <dgm:pt modelId="{AC1AC6CF-FDF4-4EA9-8D94-35D8EFFFFF9E}">
      <dgm:prSet phldrT="[Text]" custT="1"/>
      <dgm:spPr/>
      <dgm:t>
        <a:bodyPr/>
        <a:lstStyle/>
        <a:p>
          <a:r>
            <a:rPr lang="en-US" sz="1100" b="1" dirty="0"/>
            <a:t>ICT Systems and Security Measures</a:t>
          </a:r>
          <a:endParaRPr lang="en-SG" sz="1100" b="1" dirty="0"/>
        </a:p>
      </dgm:t>
    </dgm:pt>
    <dgm:pt modelId="{9A983CC9-F695-460E-AE66-7EAAFF0435D0}" type="sibTrans" cxnId="{F446F91B-2433-4C72-9AD7-CBE982763D8F}">
      <dgm:prSet/>
      <dgm:spPr/>
      <dgm:t>
        <a:bodyPr/>
        <a:lstStyle/>
        <a:p>
          <a:endParaRPr lang="en-SG"/>
        </a:p>
      </dgm:t>
    </dgm:pt>
    <dgm:pt modelId="{20D46507-9608-44C4-A189-B92E6BF671CC}" type="parTrans" cxnId="{F446F91B-2433-4C72-9AD7-CBE982763D8F}">
      <dgm:prSet/>
      <dgm:spPr/>
      <dgm:t>
        <a:bodyPr/>
        <a:lstStyle/>
        <a:p>
          <a:endParaRPr lang="en-SG"/>
        </a:p>
      </dgm:t>
    </dgm:pt>
    <dgm:pt modelId="{0D411150-0107-4BA9-AE2C-FE00231785A2}">
      <dgm:prSet phldrT="[Text]" custT="1"/>
      <dgm:spPr/>
      <dgm:t>
        <a:bodyPr/>
        <a:lstStyle/>
        <a:p>
          <a:r>
            <a:rPr lang="en-US" sz="1100" b="1" dirty="0"/>
            <a:t>Process Safeguards</a:t>
          </a:r>
          <a:endParaRPr lang="en-SG" sz="1100" b="1" dirty="0"/>
        </a:p>
      </dgm:t>
    </dgm:pt>
    <dgm:pt modelId="{C30EA585-0EA4-4EF1-9187-2AA98F11432C}" type="sibTrans" cxnId="{3B992B02-7ADC-4512-9962-AD1108490954}">
      <dgm:prSet/>
      <dgm:spPr/>
      <dgm:t>
        <a:bodyPr/>
        <a:lstStyle/>
        <a:p>
          <a:endParaRPr lang="en-SG"/>
        </a:p>
      </dgm:t>
    </dgm:pt>
    <dgm:pt modelId="{7702F495-2E25-44F1-AB42-7259BD622A07}" type="parTrans" cxnId="{3B992B02-7ADC-4512-9962-AD1108490954}">
      <dgm:prSet/>
      <dgm:spPr/>
      <dgm:t>
        <a:bodyPr/>
        <a:lstStyle/>
        <a:p>
          <a:endParaRPr lang="en-SG"/>
        </a:p>
      </dgm:t>
    </dgm:pt>
    <dgm:pt modelId="{B288199A-5B1F-4603-A733-A3777A17E0D5}">
      <dgm:prSet phldrT="[Text]" custT="1"/>
      <dgm:spPr>
        <a:solidFill>
          <a:srgbClr val="082359"/>
        </a:solidFill>
      </dgm:spPr>
      <dgm:t>
        <a:bodyPr/>
        <a:lstStyle/>
        <a:p>
          <a:endParaRPr lang="en-SG" sz="1100" b="1" dirty="0"/>
        </a:p>
      </dgm:t>
    </dgm:pt>
    <dgm:pt modelId="{A9087393-68BB-4923-80C8-14FD3F7BA164}" type="parTrans" cxnId="{FEF19A30-22A8-4EC8-96BF-FA5E0998D9D0}">
      <dgm:prSet/>
      <dgm:spPr/>
      <dgm:t>
        <a:bodyPr/>
        <a:lstStyle/>
        <a:p>
          <a:endParaRPr lang="en-SG"/>
        </a:p>
      </dgm:t>
    </dgm:pt>
    <dgm:pt modelId="{2FE884EC-B189-49C6-88E6-61326C2BE5A4}" type="sibTrans" cxnId="{FEF19A30-22A8-4EC8-96BF-FA5E0998D9D0}">
      <dgm:prSet/>
      <dgm:spPr/>
      <dgm:t>
        <a:bodyPr/>
        <a:lstStyle/>
        <a:p>
          <a:endParaRPr lang="en-SG"/>
        </a:p>
      </dgm:t>
    </dgm:pt>
    <dgm:pt modelId="{91CAFE92-3F50-467A-B670-5C9F5E88FB43}" type="pres">
      <dgm:prSet presAssocID="{258C411F-8ECC-4196-A154-18AC45C3E349}" presName="Name0" presStyleCnt="0">
        <dgm:presLayoutVars>
          <dgm:chMax val="1"/>
          <dgm:dir/>
          <dgm:animLvl val="ctr"/>
          <dgm:resizeHandles val="exact"/>
        </dgm:presLayoutVars>
      </dgm:prSet>
      <dgm:spPr/>
    </dgm:pt>
    <dgm:pt modelId="{5CE0C0DC-E842-4569-8FDC-1D66BE69C26A}" type="pres">
      <dgm:prSet presAssocID="{2A6B0B6E-B40A-442A-B67C-BB9E42927884}" presName="centerShape" presStyleLbl="node0" presStyleIdx="0" presStyleCnt="1"/>
      <dgm:spPr/>
    </dgm:pt>
    <dgm:pt modelId="{765D57B5-8996-4924-9BF0-6211879C68AD}" type="pres">
      <dgm:prSet presAssocID="{3FBECA99-C212-4EBF-A55E-84F845900573}" presName="node" presStyleLbl="node1" presStyleIdx="0" presStyleCnt="6">
        <dgm:presLayoutVars>
          <dgm:bulletEnabled val="1"/>
        </dgm:presLayoutVars>
      </dgm:prSet>
      <dgm:spPr/>
    </dgm:pt>
    <dgm:pt modelId="{6E9D1432-19DF-4A41-96FB-56C0598D8A49}" type="pres">
      <dgm:prSet presAssocID="{3FBECA99-C212-4EBF-A55E-84F845900573}" presName="dummy" presStyleCnt="0"/>
      <dgm:spPr/>
    </dgm:pt>
    <dgm:pt modelId="{1FE7BAB9-17E0-4936-AA27-F683C046316C}" type="pres">
      <dgm:prSet presAssocID="{90DB1419-1550-4E47-A44C-302E1C810DB7}" presName="sibTrans" presStyleLbl="sibTrans2D1" presStyleIdx="0" presStyleCnt="6"/>
      <dgm:spPr/>
    </dgm:pt>
    <dgm:pt modelId="{291DD134-88E6-4176-AC57-BAB7BAD56DC6}" type="pres">
      <dgm:prSet presAssocID="{CB6C09BC-AA97-4E62-BF8C-68A6C0C002A9}" presName="node" presStyleLbl="node1" presStyleIdx="1" presStyleCnt="6">
        <dgm:presLayoutVars>
          <dgm:bulletEnabled val="1"/>
        </dgm:presLayoutVars>
      </dgm:prSet>
      <dgm:spPr/>
    </dgm:pt>
    <dgm:pt modelId="{D412F4EA-1985-4C65-B279-3DE83CA460FA}" type="pres">
      <dgm:prSet presAssocID="{CB6C09BC-AA97-4E62-BF8C-68A6C0C002A9}" presName="dummy" presStyleCnt="0"/>
      <dgm:spPr/>
    </dgm:pt>
    <dgm:pt modelId="{A60CA66C-04B2-480E-886D-76BFA4256B5A}" type="pres">
      <dgm:prSet presAssocID="{FF312EB7-A427-4FA2-BC04-D8DB51F2358E}" presName="sibTrans" presStyleLbl="sibTrans2D1" presStyleIdx="1" presStyleCnt="6"/>
      <dgm:spPr/>
    </dgm:pt>
    <dgm:pt modelId="{B94B7322-B186-4F66-8C8A-7295DDFAB75C}" type="pres">
      <dgm:prSet presAssocID="{8CEE08BB-0B80-4F9B-BBA0-28F7A201ABBB}" presName="node" presStyleLbl="node1" presStyleIdx="2" presStyleCnt="6">
        <dgm:presLayoutVars>
          <dgm:bulletEnabled val="1"/>
        </dgm:presLayoutVars>
      </dgm:prSet>
      <dgm:spPr/>
    </dgm:pt>
    <dgm:pt modelId="{026CC4A7-745F-43E4-B0D4-473DF60A4984}" type="pres">
      <dgm:prSet presAssocID="{8CEE08BB-0B80-4F9B-BBA0-28F7A201ABBB}" presName="dummy" presStyleCnt="0"/>
      <dgm:spPr/>
    </dgm:pt>
    <dgm:pt modelId="{0E419993-ABAC-4BAB-B457-2D263F4994CA}" type="pres">
      <dgm:prSet presAssocID="{6B457F30-9713-4492-8602-9EFAE4440F2C}" presName="sibTrans" presStyleLbl="sibTrans2D1" presStyleIdx="2" presStyleCnt="6"/>
      <dgm:spPr/>
    </dgm:pt>
    <dgm:pt modelId="{E42A00DE-D28D-4582-A779-7CC5839B7A18}" type="pres">
      <dgm:prSet presAssocID="{AC1AC6CF-FDF4-4EA9-8D94-35D8EFFFFF9E}" presName="node" presStyleLbl="node1" presStyleIdx="3" presStyleCnt="6">
        <dgm:presLayoutVars>
          <dgm:bulletEnabled val="1"/>
        </dgm:presLayoutVars>
      </dgm:prSet>
      <dgm:spPr/>
    </dgm:pt>
    <dgm:pt modelId="{811179CF-DB85-4059-BBAE-449308025BAB}" type="pres">
      <dgm:prSet presAssocID="{AC1AC6CF-FDF4-4EA9-8D94-35D8EFFFFF9E}" presName="dummy" presStyleCnt="0"/>
      <dgm:spPr/>
    </dgm:pt>
    <dgm:pt modelId="{E3C92CFB-A268-4328-9F39-37624F0EB361}" type="pres">
      <dgm:prSet presAssocID="{9A983CC9-F695-460E-AE66-7EAAFF0435D0}" presName="sibTrans" presStyleLbl="sibTrans2D1" presStyleIdx="3" presStyleCnt="6"/>
      <dgm:spPr/>
    </dgm:pt>
    <dgm:pt modelId="{8A4F0485-4CDF-4CE4-8C1D-7470E0F7ECDE}" type="pres">
      <dgm:prSet presAssocID="{0D411150-0107-4BA9-AE2C-FE00231785A2}" presName="node" presStyleLbl="node1" presStyleIdx="4" presStyleCnt="6">
        <dgm:presLayoutVars>
          <dgm:bulletEnabled val="1"/>
        </dgm:presLayoutVars>
      </dgm:prSet>
      <dgm:spPr/>
    </dgm:pt>
    <dgm:pt modelId="{E396808C-1C8E-42D1-B3F5-66CB9404988D}" type="pres">
      <dgm:prSet presAssocID="{0D411150-0107-4BA9-AE2C-FE00231785A2}" presName="dummy" presStyleCnt="0"/>
      <dgm:spPr/>
    </dgm:pt>
    <dgm:pt modelId="{56943605-4E26-48E4-897E-164888356B1F}" type="pres">
      <dgm:prSet presAssocID="{C30EA585-0EA4-4EF1-9187-2AA98F11432C}" presName="sibTrans" presStyleLbl="sibTrans2D1" presStyleIdx="4" presStyleCnt="6"/>
      <dgm:spPr/>
    </dgm:pt>
    <dgm:pt modelId="{9A12A175-3AD4-44FC-AE64-1029CA656F55}" type="pres">
      <dgm:prSet presAssocID="{B288199A-5B1F-4603-A733-A3777A17E0D5}" presName="node" presStyleLbl="node1" presStyleIdx="5" presStyleCnt="6">
        <dgm:presLayoutVars>
          <dgm:bulletEnabled val="1"/>
        </dgm:presLayoutVars>
      </dgm:prSet>
      <dgm:spPr/>
    </dgm:pt>
    <dgm:pt modelId="{8C2BE816-9EAE-46E7-AE6C-E137BB76E50C}" type="pres">
      <dgm:prSet presAssocID="{B288199A-5B1F-4603-A733-A3777A17E0D5}" presName="dummy" presStyleCnt="0"/>
      <dgm:spPr/>
    </dgm:pt>
    <dgm:pt modelId="{199D6C1A-E565-4769-8A7F-5FFB68B973DA}" type="pres">
      <dgm:prSet presAssocID="{2FE884EC-B189-49C6-88E6-61326C2BE5A4}" presName="sibTrans" presStyleLbl="sibTrans2D1" presStyleIdx="5" presStyleCnt="6"/>
      <dgm:spPr/>
    </dgm:pt>
  </dgm:ptLst>
  <dgm:cxnLst>
    <dgm:cxn modelId="{3B992B02-7ADC-4512-9962-AD1108490954}" srcId="{2A6B0B6E-B40A-442A-B67C-BB9E42927884}" destId="{0D411150-0107-4BA9-AE2C-FE00231785A2}" srcOrd="4" destOrd="0" parTransId="{7702F495-2E25-44F1-AB42-7259BD622A07}" sibTransId="{C30EA585-0EA4-4EF1-9187-2AA98F11432C}"/>
    <dgm:cxn modelId="{26782605-E715-46CC-BB91-496E7DB0CF7C}" type="presOf" srcId="{FF312EB7-A427-4FA2-BC04-D8DB51F2358E}" destId="{A60CA66C-04B2-480E-886D-76BFA4256B5A}" srcOrd="0" destOrd="0" presId="urn:microsoft.com/office/officeart/2005/8/layout/radial6"/>
    <dgm:cxn modelId="{F446F91B-2433-4C72-9AD7-CBE982763D8F}" srcId="{2A6B0B6E-B40A-442A-B67C-BB9E42927884}" destId="{AC1AC6CF-FDF4-4EA9-8D94-35D8EFFFFF9E}" srcOrd="3" destOrd="0" parTransId="{20D46507-9608-44C4-A189-B92E6BF671CC}" sibTransId="{9A983CC9-F695-460E-AE66-7EAAFF0435D0}"/>
    <dgm:cxn modelId="{FEF19A30-22A8-4EC8-96BF-FA5E0998D9D0}" srcId="{2A6B0B6E-B40A-442A-B67C-BB9E42927884}" destId="{B288199A-5B1F-4603-A733-A3777A17E0D5}" srcOrd="5" destOrd="0" parTransId="{A9087393-68BB-4923-80C8-14FD3F7BA164}" sibTransId="{2FE884EC-B189-49C6-88E6-61326C2BE5A4}"/>
    <dgm:cxn modelId="{7517315D-DEE7-476E-BD64-39D1AED12ACB}" type="presOf" srcId="{3FBECA99-C212-4EBF-A55E-84F845900573}" destId="{765D57B5-8996-4924-9BF0-6211879C68AD}" srcOrd="0" destOrd="0" presId="urn:microsoft.com/office/officeart/2005/8/layout/radial6"/>
    <dgm:cxn modelId="{62A2B042-5189-46CD-9EC3-A68B19B47984}" srcId="{2A6B0B6E-B40A-442A-B67C-BB9E42927884}" destId="{CB6C09BC-AA97-4E62-BF8C-68A6C0C002A9}" srcOrd="1" destOrd="0" parTransId="{761CC8C0-FFE3-4DD1-A430-5C8496D019B3}" sibTransId="{FF312EB7-A427-4FA2-BC04-D8DB51F2358E}"/>
    <dgm:cxn modelId="{FD5ABF46-92FF-4D8E-9A88-53C7EA0CB86E}" srcId="{2A6B0B6E-B40A-442A-B67C-BB9E42927884}" destId="{8CEE08BB-0B80-4F9B-BBA0-28F7A201ABBB}" srcOrd="2" destOrd="0" parTransId="{F61D3409-489B-488A-A720-23846486C70A}" sibTransId="{6B457F30-9713-4492-8602-9EFAE4440F2C}"/>
    <dgm:cxn modelId="{AA11C649-5B1F-4183-8D3E-4299559DD197}" type="presOf" srcId="{0D411150-0107-4BA9-AE2C-FE00231785A2}" destId="{8A4F0485-4CDF-4CE4-8C1D-7470E0F7ECDE}" srcOrd="0" destOrd="0" presId="urn:microsoft.com/office/officeart/2005/8/layout/radial6"/>
    <dgm:cxn modelId="{6ED21B4D-3D60-49A3-B50D-3745ABF77F1E}" srcId="{258C411F-8ECC-4196-A154-18AC45C3E349}" destId="{2A6B0B6E-B40A-442A-B67C-BB9E42927884}" srcOrd="0" destOrd="0" parTransId="{71438172-D564-4AE9-8869-FA86CD1E8313}" sibTransId="{97202F8C-861B-4EC9-B51B-45667B2E7800}"/>
    <dgm:cxn modelId="{86C4D852-FE11-4F28-9394-5A1B066A7D40}" type="presOf" srcId="{C30EA585-0EA4-4EF1-9187-2AA98F11432C}" destId="{56943605-4E26-48E4-897E-164888356B1F}" srcOrd="0" destOrd="0" presId="urn:microsoft.com/office/officeart/2005/8/layout/radial6"/>
    <dgm:cxn modelId="{7993127E-BDE1-4CD1-BF0A-4683DD788AC9}" type="presOf" srcId="{8CEE08BB-0B80-4F9B-BBA0-28F7A201ABBB}" destId="{B94B7322-B186-4F66-8C8A-7295DDFAB75C}" srcOrd="0" destOrd="0" presId="urn:microsoft.com/office/officeart/2005/8/layout/radial6"/>
    <dgm:cxn modelId="{3317E980-3BE7-47BB-87F1-7B3C7B68973C}" type="presOf" srcId="{B288199A-5B1F-4603-A733-A3777A17E0D5}" destId="{9A12A175-3AD4-44FC-AE64-1029CA656F55}" srcOrd="0" destOrd="0" presId="urn:microsoft.com/office/officeart/2005/8/layout/radial6"/>
    <dgm:cxn modelId="{653BA982-33E2-4018-8B01-D4F36F0BFB9C}" type="presOf" srcId="{2A6B0B6E-B40A-442A-B67C-BB9E42927884}" destId="{5CE0C0DC-E842-4569-8FDC-1D66BE69C26A}" srcOrd="0" destOrd="0" presId="urn:microsoft.com/office/officeart/2005/8/layout/radial6"/>
    <dgm:cxn modelId="{5D4F1E8E-4AF0-45FD-8A3B-259BB584D072}" type="presOf" srcId="{90DB1419-1550-4E47-A44C-302E1C810DB7}" destId="{1FE7BAB9-17E0-4936-AA27-F683C046316C}" srcOrd="0" destOrd="0" presId="urn:microsoft.com/office/officeart/2005/8/layout/radial6"/>
    <dgm:cxn modelId="{DA27C0A2-8970-40C7-86A4-68BE77873548}" type="presOf" srcId="{6B457F30-9713-4492-8602-9EFAE4440F2C}" destId="{0E419993-ABAC-4BAB-B457-2D263F4994CA}" srcOrd="0" destOrd="0" presId="urn:microsoft.com/office/officeart/2005/8/layout/radial6"/>
    <dgm:cxn modelId="{9D09E3B1-86A5-4F0A-816F-1668AC6EE2F7}" type="presOf" srcId="{9A983CC9-F695-460E-AE66-7EAAFF0435D0}" destId="{E3C92CFB-A268-4328-9F39-37624F0EB361}" srcOrd="0" destOrd="0" presId="urn:microsoft.com/office/officeart/2005/8/layout/radial6"/>
    <dgm:cxn modelId="{FF7546B6-A88E-485C-A480-E6FE484C68CB}" srcId="{2A6B0B6E-B40A-442A-B67C-BB9E42927884}" destId="{3FBECA99-C212-4EBF-A55E-84F845900573}" srcOrd="0" destOrd="0" parTransId="{A65A1CC5-585B-4DD8-BDDB-F35004CE0089}" sibTransId="{90DB1419-1550-4E47-A44C-302E1C810DB7}"/>
    <dgm:cxn modelId="{BBECA4D8-262E-47D2-998C-3BBA138600E1}" type="presOf" srcId="{2FE884EC-B189-49C6-88E6-61326C2BE5A4}" destId="{199D6C1A-E565-4769-8A7F-5FFB68B973DA}" srcOrd="0" destOrd="0" presId="urn:microsoft.com/office/officeart/2005/8/layout/radial6"/>
    <dgm:cxn modelId="{88E6A6E6-80A8-4FB7-9768-4AB937710A20}" type="presOf" srcId="{AC1AC6CF-FDF4-4EA9-8D94-35D8EFFFFF9E}" destId="{E42A00DE-D28D-4582-A779-7CC5839B7A18}" srcOrd="0" destOrd="0" presId="urn:microsoft.com/office/officeart/2005/8/layout/radial6"/>
    <dgm:cxn modelId="{0D9105F6-7130-47DA-997B-F83E2995AC59}" type="presOf" srcId="{258C411F-8ECC-4196-A154-18AC45C3E349}" destId="{91CAFE92-3F50-467A-B670-5C9F5E88FB43}" srcOrd="0" destOrd="0" presId="urn:microsoft.com/office/officeart/2005/8/layout/radial6"/>
    <dgm:cxn modelId="{96E0E2F9-4FE5-4A61-8758-DD1264F8445A}" type="presOf" srcId="{CB6C09BC-AA97-4E62-BF8C-68A6C0C002A9}" destId="{291DD134-88E6-4176-AC57-BAB7BAD56DC6}" srcOrd="0" destOrd="0" presId="urn:microsoft.com/office/officeart/2005/8/layout/radial6"/>
    <dgm:cxn modelId="{576E268C-2771-4A75-9030-E94959117104}" type="presParOf" srcId="{91CAFE92-3F50-467A-B670-5C9F5E88FB43}" destId="{5CE0C0DC-E842-4569-8FDC-1D66BE69C26A}" srcOrd="0" destOrd="0" presId="urn:microsoft.com/office/officeart/2005/8/layout/radial6"/>
    <dgm:cxn modelId="{0816A276-B413-48E6-B140-E48F36D848D1}" type="presParOf" srcId="{91CAFE92-3F50-467A-B670-5C9F5E88FB43}" destId="{765D57B5-8996-4924-9BF0-6211879C68AD}" srcOrd="1" destOrd="0" presId="urn:microsoft.com/office/officeart/2005/8/layout/radial6"/>
    <dgm:cxn modelId="{F5EA99F5-7F49-41C8-931E-C4D1AA5101F4}" type="presParOf" srcId="{91CAFE92-3F50-467A-B670-5C9F5E88FB43}" destId="{6E9D1432-19DF-4A41-96FB-56C0598D8A49}" srcOrd="2" destOrd="0" presId="urn:microsoft.com/office/officeart/2005/8/layout/radial6"/>
    <dgm:cxn modelId="{7FBD016D-AA59-4005-9B4E-F0F9F899AC0C}" type="presParOf" srcId="{91CAFE92-3F50-467A-B670-5C9F5E88FB43}" destId="{1FE7BAB9-17E0-4936-AA27-F683C046316C}" srcOrd="3" destOrd="0" presId="urn:microsoft.com/office/officeart/2005/8/layout/radial6"/>
    <dgm:cxn modelId="{39D108B7-C9DB-4FE4-ADB7-ED4B337D0984}" type="presParOf" srcId="{91CAFE92-3F50-467A-B670-5C9F5E88FB43}" destId="{291DD134-88E6-4176-AC57-BAB7BAD56DC6}" srcOrd="4" destOrd="0" presId="urn:microsoft.com/office/officeart/2005/8/layout/radial6"/>
    <dgm:cxn modelId="{E91A5004-FC1F-4BA3-91F0-507B03F34E40}" type="presParOf" srcId="{91CAFE92-3F50-467A-B670-5C9F5E88FB43}" destId="{D412F4EA-1985-4C65-B279-3DE83CA460FA}" srcOrd="5" destOrd="0" presId="urn:microsoft.com/office/officeart/2005/8/layout/radial6"/>
    <dgm:cxn modelId="{170D0AF6-4F74-465A-A076-F94485276677}" type="presParOf" srcId="{91CAFE92-3F50-467A-B670-5C9F5E88FB43}" destId="{A60CA66C-04B2-480E-886D-76BFA4256B5A}" srcOrd="6" destOrd="0" presId="urn:microsoft.com/office/officeart/2005/8/layout/radial6"/>
    <dgm:cxn modelId="{F6BD64E9-1480-4372-80C5-4BE14546B97A}" type="presParOf" srcId="{91CAFE92-3F50-467A-B670-5C9F5E88FB43}" destId="{B94B7322-B186-4F66-8C8A-7295DDFAB75C}" srcOrd="7" destOrd="0" presId="urn:microsoft.com/office/officeart/2005/8/layout/radial6"/>
    <dgm:cxn modelId="{76313530-0C9A-44FD-8160-1BF8A7DCF269}" type="presParOf" srcId="{91CAFE92-3F50-467A-B670-5C9F5E88FB43}" destId="{026CC4A7-745F-43E4-B0D4-473DF60A4984}" srcOrd="8" destOrd="0" presId="urn:microsoft.com/office/officeart/2005/8/layout/radial6"/>
    <dgm:cxn modelId="{C360A118-5C21-47F3-885F-7E8919A1AF54}" type="presParOf" srcId="{91CAFE92-3F50-467A-B670-5C9F5E88FB43}" destId="{0E419993-ABAC-4BAB-B457-2D263F4994CA}" srcOrd="9" destOrd="0" presId="urn:microsoft.com/office/officeart/2005/8/layout/radial6"/>
    <dgm:cxn modelId="{198510A0-FFC3-4BB0-AD21-AF09B98BDFBB}" type="presParOf" srcId="{91CAFE92-3F50-467A-B670-5C9F5E88FB43}" destId="{E42A00DE-D28D-4582-A779-7CC5839B7A18}" srcOrd="10" destOrd="0" presId="urn:microsoft.com/office/officeart/2005/8/layout/radial6"/>
    <dgm:cxn modelId="{C9E9E023-C4B4-4900-98D5-29FF27492B5B}" type="presParOf" srcId="{91CAFE92-3F50-467A-B670-5C9F5E88FB43}" destId="{811179CF-DB85-4059-BBAE-449308025BAB}" srcOrd="11" destOrd="0" presId="urn:microsoft.com/office/officeart/2005/8/layout/radial6"/>
    <dgm:cxn modelId="{5BFE15E3-2CA8-4799-94BA-12F2B77D41AB}" type="presParOf" srcId="{91CAFE92-3F50-467A-B670-5C9F5E88FB43}" destId="{E3C92CFB-A268-4328-9F39-37624F0EB361}" srcOrd="12" destOrd="0" presId="urn:microsoft.com/office/officeart/2005/8/layout/radial6"/>
    <dgm:cxn modelId="{FE9CD2CF-92D3-47E2-B79F-F5A6EDD538A9}" type="presParOf" srcId="{91CAFE92-3F50-467A-B670-5C9F5E88FB43}" destId="{8A4F0485-4CDF-4CE4-8C1D-7470E0F7ECDE}" srcOrd="13" destOrd="0" presId="urn:microsoft.com/office/officeart/2005/8/layout/radial6"/>
    <dgm:cxn modelId="{9EF7DC0B-2BD9-4A6F-B861-E3318247D420}" type="presParOf" srcId="{91CAFE92-3F50-467A-B670-5C9F5E88FB43}" destId="{E396808C-1C8E-42D1-B3F5-66CB9404988D}" srcOrd="14" destOrd="0" presId="urn:microsoft.com/office/officeart/2005/8/layout/radial6"/>
    <dgm:cxn modelId="{A006FDDD-8BF1-41F0-A32F-97EB0469496B}" type="presParOf" srcId="{91CAFE92-3F50-467A-B670-5C9F5E88FB43}" destId="{56943605-4E26-48E4-897E-164888356B1F}" srcOrd="15" destOrd="0" presId="urn:microsoft.com/office/officeart/2005/8/layout/radial6"/>
    <dgm:cxn modelId="{7C49ECBD-1DE1-488A-A229-9AADFB44B990}" type="presParOf" srcId="{91CAFE92-3F50-467A-B670-5C9F5E88FB43}" destId="{9A12A175-3AD4-44FC-AE64-1029CA656F55}" srcOrd="16" destOrd="0" presId="urn:microsoft.com/office/officeart/2005/8/layout/radial6"/>
    <dgm:cxn modelId="{F526492C-62BB-4D39-87DF-73D69BDBD221}" type="presParOf" srcId="{91CAFE92-3F50-467A-B670-5C9F5E88FB43}" destId="{8C2BE816-9EAE-46E7-AE6C-E137BB76E50C}" srcOrd="17" destOrd="0" presId="urn:microsoft.com/office/officeart/2005/8/layout/radial6"/>
    <dgm:cxn modelId="{DC7B0DFF-FBE9-4707-B456-E057663F1294}" type="presParOf" srcId="{91CAFE92-3F50-467A-B670-5C9F5E88FB43}" destId="{199D6C1A-E565-4769-8A7F-5FFB68B973DA}" srcOrd="18" destOrd="0" presId="urn:microsoft.com/office/officeart/2005/8/layout/radial6"/>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99D6C1A-E565-4769-8A7F-5FFB68B973DA}">
      <dsp:nvSpPr>
        <dsp:cNvPr id="0" name=""/>
        <dsp:cNvSpPr/>
      </dsp:nvSpPr>
      <dsp:spPr>
        <a:xfrm>
          <a:off x="945707" y="610585"/>
          <a:ext cx="4183436" cy="4183436"/>
        </a:xfrm>
        <a:prstGeom prst="blockArc">
          <a:avLst>
            <a:gd name="adj1" fmla="val 12600000"/>
            <a:gd name="adj2" fmla="val 16200000"/>
            <a:gd name="adj3" fmla="val 4517"/>
          </a:avLst>
        </a:prstGeom>
        <a:solidFill>
          <a:schemeClr val="accent2">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56943605-4E26-48E4-897E-164888356B1F}">
      <dsp:nvSpPr>
        <dsp:cNvPr id="0" name=""/>
        <dsp:cNvSpPr/>
      </dsp:nvSpPr>
      <dsp:spPr>
        <a:xfrm>
          <a:off x="945707" y="610585"/>
          <a:ext cx="4183436" cy="4183436"/>
        </a:xfrm>
        <a:prstGeom prst="blockArc">
          <a:avLst>
            <a:gd name="adj1" fmla="val 9000000"/>
            <a:gd name="adj2" fmla="val 12600000"/>
            <a:gd name="adj3" fmla="val 4517"/>
          </a:avLst>
        </a:prstGeom>
        <a:solidFill>
          <a:schemeClr val="accent6">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E3C92CFB-A268-4328-9F39-37624F0EB361}">
      <dsp:nvSpPr>
        <dsp:cNvPr id="0" name=""/>
        <dsp:cNvSpPr/>
      </dsp:nvSpPr>
      <dsp:spPr>
        <a:xfrm>
          <a:off x="945707" y="610585"/>
          <a:ext cx="4183436" cy="4183436"/>
        </a:xfrm>
        <a:prstGeom prst="blockArc">
          <a:avLst>
            <a:gd name="adj1" fmla="val 5400000"/>
            <a:gd name="adj2" fmla="val 9000000"/>
            <a:gd name="adj3" fmla="val 4517"/>
          </a:avLst>
        </a:prstGeom>
        <a:solidFill>
          <a:schemeClr val="accent5">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0E419993-ABAC-4BAB-B457-2D263F4994CA}">
      <dsp:nvSpPr>
        <dsp:cNvPr id="0" name=""/>
        <dsp:cNvSpPr/>
      </dsp:nvSpPr>
      <dsp:spPr>
        <a:xfrm>
          <a:off x="945707" y="610585"/>
          <a:ext cx="4183436" cy="4183436"/>
        </a:xfrm>
        <a:prstGeom prst="blockArc">
          <a:avLst>
            <a:gd name="adj1" fmla="val 1800000"/>
            <a:gd name="adj2" fmla="val 5400000"/>
            <a:gd name="adj3" fmla="val 4517"/>
          </a:avLst>
        </a:prstGeom>
        <a:solidFill>
          <a:schemeClr val="accent4">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A60CA66C-04B2-480E-886D-76BFA4256B5A}">
      <dsp:nvSpPr>
        <dsp:cNvPr id="0" name=""/>
        <dsp:cNvSpPr/>
      </dsp:nvSpPr>
      <dsp:spPr>
        <a:xfrm>
          <a:off x="945707" y="610585"/>
          <a:ext cx="4183436" cy="4183436"/>
        </a:xfrm>
        <a:prstGeom prst="blockArc">
          <a:avLst>
            <a:gd name="adj1" fmla="val 19800000"/>
            <a:gd name="adj2" fmla="val 1800000"/>
            <a:gd name="adj3" fmla="val 4517"/>
          </a:avLst>
        </a:prstGeom>
        <a:solidFill>
          <a:schemeClr val="accent3">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1FE7BAB9-17E0-4936-AA27-F683C046316C}">
      <dsp:nvSpPr>
        <dsp:cNvPr id="0" name=""/>
        <dsp:cNvSpPr/>
      </dsp:nvSpPr>
      <dsp:spPr>
        <a:xfrm>
          <a:off x="945707" y="610585"/>
          <a:ext cx="4183436" cy="4183436"/>
        </a:xfrm>
        <a:prstGeom prst="blockArc">
          <a:avLst>
            <a:gd name="adj1" fmla="val 16200000"/>
            <a:gd name="adj2" fmla="val 19800000"/>
            <a:gd name="adj3" fmla="val 4517"/>
          </a:avLst>
        </a:prstGeom>
        <a:solidFill>
          <a:schemeClr val="accent2">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5CE0C0DC-E842-4569-8FDC-1D66BE69C26A}">
      <dsp:nvSpPr>
        <dsp:cNvPr id="0" name=""/>
        <dsp:cNvSpPr/>
      </dsp:nvSpPr>
      <dsp:spPr>
        <a:xfrm>
          <a:off x="2100095" y="1764973"/>
          <a:ext cx="1874661" cy="1874661"/>
        </a:xfrm>
        <a:prstGeom prst="ellipse">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22860" rIns="22860" bIns="22860" numCol="1" spcCol="1270" anchor="ctr" anchorCtr="0">
          <a:noAutofit/>
        </a:bodyPr>
        <a:lstStyle/>
        <a:p>
          <a:pPr marL="0" lvl="0" indent="0" algn="ctr" defTabSz="800100">
            <a:lnSpc>
              <a:spcPct val="90000"/>
            </a:lnSpc>
            <a:spcBef>
              <a:spcPct val="0"/>
            </a:spcBef>
            <a:spcAft>
              <a:spcPct val="35000"/>
            </a:spcAft>
            <a:buNone/>
          </a:pPr>
          <a:r>
            <a:rPr lang="en-US" sz="1800" b="1" kern="1200" dirty="0"/>
            <a:t>Data Governance</a:t>
          </a:r>
          <a:endParaRPr lang="en-SG" sz="1800" b="1" kern="1200" dirty="0"/>
        </a:p>
      </dsp:txBody>
      <dsp:txXfrm>
        <a:off x="2374633" y="2039511"/>
        <a:ext cx="1325585" cy="1325585"/>
      </dsp:txXfrm>
    </dsp:sp>
    <dsp:sp modelId="{765D57B5-8996-4924-9BF0-6211879C68AD}">
      <dsp:nvSpPr>
        <dsp:cNvPr id="0" name=""/>
        <dsp:cNvSpPr/>
      </dsp:nvSpPr>
      <dsp:spPr>
        <a:xfrm>
          <a:off x="2381294" y="1695"/>
          <a:ext cx="1312262" cy="1312262"/>
        </a:xfrm>
        <a:prstGeom prst="ellipse">
          <a:avLst/>
        </a:prstGeom>
        <a:solidFill>
          <a:schemeClr val="accent2">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970" tIns="13970" rIns="13970" bIns="13970" numCol="1" spcCol="1270" anchor="ctr" anchorCtr="0">
          <a:noAutofit/>
        </a:bodyPr>
        <a:lstStyle/>
        <a:p>
          <a:pPr marL="0" lvl="0" indent="0" algn="ctr" defTabSz="466725">
            <a:lnSpc>
              <a:spcPct val="90000"/>
            </a:lnSpc>
            <a:spcBef>
              <a:spcPct val="0"/>
            </a:spcBef>
            <a:spcAft>
              <a:spcPct val="35000"/>
            </a:spcAft>
            <a:buNone/>
          </a:pPr>
          <a:r>
            <a:rPr lang="en-US" sz="1050" b="1" kern="1200" dirty="0" err="1"/>
            <a:t>Organisational</a:t>
          </a:r>
          <a:r>
            <a:rPr lang="en-US" sz="1050" b="1" kern="1200" dirty="0"/>
            <a:t> Structures</a:t>
          </a:r>
          <a:endParaRPr lang="en-SG" sz="1050" b="1" kern="1200" dirty="0"/>
        </a:p>
      </dsp:txBody>
      <dsp:txXfrm>
        <a:off x="2573470" y="193871"/>
        <a:ext cx="927910" cy="927910"/>
      </dsp:txXfrm>
    </dsp:sp>
    <dsp:sp modelId="{291DD134-88E6-4176-AC57-BAB7BAD56DC6}">
      <dsp:nvSpPr>
        <dsp:cNvPr id="0" name=""/>
        <dsp:cNvSpPr/>
      </dsp:nvSpPr>
      <dsp:spPr>
        <a:xfrm>
          <a:off x="4151863" y="1023934"/>
          <a:ext cx="1312262" cy="1312262"/>
        </a:xfrm>
        <a:prstGeom prst="ellipse">
          <a:avLst/>
        </a:prstGeom>
        <a:solidFill>
          <a:schemeClr val="accent3">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970" tIns="13970" rIns="13970" bIns="13970" numCol="1" spcCol="1270" anchor="ctr" anchorCtr="0">
          <a:noAutofit/>
        </a:bodyPr>
        <a:lstStyle/>
        <a:p>
          <a:pPr marL="0" lvl="0" indent="0" algn="ctr" defTabSz="488950">
            <a:lnSpc>
              <a:spcPct val="90000"/>
            </a:lnSpc>
            <a:spcBef>
              <a:spcPct val="0"/>
            </a:spcBef>
            <a:spcAft>
              <a:spcPct val="35000"/>
            </a:spcAft>
            <a:buNone/>
          </a:pPr>
          <a:r>
            <a:rPr lang="en-US" sz="1100" b="1" kern="1200" dirty="0"/>
            <a:t>Legislation</a:t>
          </a:r>
          <a:endParaRPr lang="en-SG" sz="1100" b="1" kern="1200" dirty="0"/>
        </a:p>
      </dsp:txBody>
      <dsp:txXfrm>
        <a:off x="4344039" y="1216110"/>
        <a:ext cx="927910" cy="927910"/>
      </dsp:txXfrm>
    </dsp:sp>
    <dsp:sp modelId="{B94B7322-B186-4F66-8C8A-7295DDFAB75C}">
      <dsp:nvSpPr>
        <dsp:cNvPr id="0" name=""/>
        <dsp:cNvSpPr/>
      </dsp:nvSpPr>
      <dsp:spPr>
        <a:xfrm>
          <a:off x="4151863" y="3068411"/>
          <a:ext cx="1312262" cy="1312262"/>
        </a:xfrm>
        <a:prstGeom prst="ellipse">
          <a:avLst/>
        </a:prstGeom>
        <a:solidFill>
          <a:schemeClr val="accent4">
            <a:lumMod val="60000"/>
            <a:lumOff val="4000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970" tIns="13970" rIns="13970" bIns="13970" numCol="1" spcCol="1270" anchor="ctr" anchorCtr="0">
          <a:noAutofit/>
        </a:bodyPr>
        <a:lstStyle/>
        <a:p>
          <a:pPr marL="0" lvl="0" indent="0" algn="ctr" defTabSz="488950">
            <a:lnSpc>
              <a:spcPct val="90000"/>
            </a:lnSpc>
            <a:spcBef>
              <a:spcPct val="0"/>
            </a:spcBef>
            <a:spcAft>
              <a:spcPct val="35000"/>
            </a:spcAft>
            <a:buNone/>
          </a:pPr>
          <a:r>
            <a:rPr lang="en-US" sz="1100" b="1" kern="1200" dirty="0"/>
            <a:t>Data Management Policies</a:t>
          </a:r>
          <a:endParaRPr lang="en-SG" sz="1100" b="1" kern="1200" dirty="0"/>
        </a:p>
      </dsp:txBody>
      <dsp:txXfrm>
        <a:off x="4344039" y="3260587"/>
        <a:ext cx="927910" cy="927910"/>
      </dsp:txXfrm>
    </dsp:sp>
    <dsp:sp modelId="{E42A00DE-D28D-4582-A779-7CC5839B7A18}">
      <dsp:nvSpPr>
        <dsp:cNvPr id="0" name=""/>
        <dsp:cNvSpPr/>
      </dsp:nvSpPr>
      <dsp:spPr>
        <a:xfrm>
          <a:off x="2381294" y="4090649"/>
          <a:ext cx="1312262" cy="1312262"/>
        </a:xfrm>
        <a:prstGeom prst="ellipse">
          <a:avLst/>
        </a:prstGeom>
        <a:solidFill>
          <a:schemeClr val="accent5">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970" tIns="13970" rIns="13970" bIns="13970" numCol="1" spcCol="1270" anchor="ctr" anchorCtr="0">
          <a:noAutofit/>
        </a:bodyPr>
        <a:lstStyle/>
        <a:p>
          <a:pPr marL="0" lvl="0" indent="0" algn="ctr" defTabSz="488950">
            <a:lnSpc>
              <a:spcPct val="90000"/>
            </a:lnSpc>
            <a:spcBef>
              <a:spcPct val="0"/>
            </a:spcBef>
            <a:spcAft>
              <a:spcPct val="35000"/>
            </a:spcAft>
            <a:buNone/>
          </a:pPr>
          <a:r>
            <a:rPr lang="en-US" sz="1100" b="1" kern="1200" dirty="0"/>
            <a:t>ICT Systems and Security Measures</a:t>
          </a:r>
          <a:endParaRPr lang="en-SG" sz="1100" b="1" kern="1200" dirty="0"/>
        </a:p>
      </dsp:txBody>
      <dsp:txXfrm>
        <a:off x="2573470" y="4282825"/>
        <a:ext cx="927910" cy="927910"/>
      </dsp:txXfrm>
    </dsp:sp>
    <dsp:sp modelId="{8A4F0485-4CDF-4CE4-8C1D-7470E0F7ECDE}">
      <dsp:nvSpPr>
        <dsp:cNvPr id="0" name=""/>
        <dsp:cNvSpPr/>
      </dsp:nvSpPr>
      <dsp:spPr>
        <a:xfrm>
          <a:off x="610725" y="3068411"/>
          <a:ext cx="1312262" cy="1312262"/>
        </a:xfrm>
        <a:prstGeom prst="ellipse">
          <a:avLst/>
        </a:prstGeom>
        <a:solidFill>
          <a:schemeClr val="accent6">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970" tIns="13970" rIns="13970" bIns="13970" numCol="1" spcCol="1270" anchor="ctr" anchorCtr="0">
          <a:noAutofit/>
        </a:bodyPr>
        <a:lstStyle/>
        <a:p>
          <a:pPr marL="0" lvl="0" indent="0" algn="ctr" defTabSz="488950">
            <a:lnSpc>
              <a:spcPct val="90000"/>
            </a:lnSpc>
            <a:spcBef>
              <a:spcPct val="0"/>
            </a:spcBef>
            <a:spcAft>
              <a:spcPct val="35000"/>
            </a:spcAft>
            <a:buNone/>
          </a:pPr>
          <a:r>
            <a:rPr lang="en-US" sz="1100" b="1" kern="1200" dirty="0"/>
            <a:t>Process Safeguards</a:t>
          </a:r>
          <a:endParaRPr lang="en-SG" sz="1100" b="1" kern="1200" dirty="0"/>
        </a:p>
      </dsp:txBody>
      <dsp:txXfrm>
        <a:off x="802901" y="3260587"/>
        <a:ext cx="927910" cy="927910"/>
      </dsp:txXfrm>
    </dsp:sp>
    <dsp:sp modelId="{9A12A175-3AD4-44FC-AE64-1029CA656F55}">
      <dsp:nvSpPr>
        <dsp:cNvPr id="0" name=""/>
        <dsp:cNvSpPr/>
      </dsp:nvSpPr>
      <dsp:spPr>
        <a:xfrm>
          <a:off x="610725" y="1023934"/>
          <a:ext cx="1312262" cy="1312262"/>
        </a:xfrm>
        <a:prstGeom prst="ellipse">
          <a:avLst/>
        </a:prstGeom>
        <a:solidFill>
          <a:srgbClr val="082359"/>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970" tIns="13970" rIns="13970" bIns="13970" numCol="1" spcCol="1270" anchor="ctr" anchorCtr="0">
          <a:noAutofit/>
        </a:bodyPr>
        <a:lstStyle/>
        <a:p>
          <a:pPr marL="0" lvl="0" indent="0" algn="ctr" defTabSz="488950">
            <a:lnSpc>
              <a:spcPct val="90000"/>
            </a:lnSpc>
            <a:spcBef>
              <a:spcPct val="0"/>
            </a:spcBef>
            <a:spcAft>
              <a:spcPct val="35000"/>
            </a:spcAft>
            <a:buNone/>
          </a:pPr>
          <a:endParaRPr lang="en-SG" sz="1100" b="1" kern="1200" dirty="0"/>
        </a:p>
      </dsp:txBody>
      <dsp:txXfrm>
        <a:off x="802901" y="1216110"/>
        <a:ext cx="927910" cy="927910"/>
      </dsp:txXfrm>
    </dsp:sp>
  </dsp:spTree>
</dsp:drawing>
</file>

<file path=ppt/diagrams/layout1.xml><?xml version="1.0" encoding="utf-8"?>
<dgm:layoutDef xmlns:dgm="http://schemas.openxmlformats.org/drawingml/2006/diagram" xmlns:a="http://schemas.openxmlformats.org/drawingml/2006/main" uniqueId="urn:microsoft.com/office/officeart/2005/8/layout/radial6">
  <dgm:title val=""/>
  <dgm:desc val=""/>
  <dgm:catLst>
    <dgm:cat type="cycle" pri="9000"/>
    <dgm:cat type="relationship" pri="21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Name0">
    <dgm:varLst>
      <dgm:chMax val="1"/>
      <dgm:dir/>
      <dgm:animLvl val="ctr"/>
      <dgm:resizeHandles val="exact"/>
    </dgm:varLst>
    <dgm:choose name="Name1">
      <dgm:if name="Name2" func="var" arg="dir" op="equ" val="norm">
        <dgm:choose name="Name3">
          <dgm:if name="Name4" axis="ch ch" ptType="node node" st="1 1" cnt="1 0" func="cnt" op="lte" val="1">
            <dgm:alg type="cycle">
              <dgm:param type="stAng" val="90"/>
              <dgm:param type="spanAng" val="360"/>
              <dgm:param type="ctrShpMap" val="fNode"/>
            </dgm:alg>
          </dgm:if>
          <dgm:else name="Name5">
            <dgm:alg type="cycle">
              <dgm:param type="stAng" val="0"/>
              <dgm:param type="spanAng" val="360"/>
              <dgm:param type="ctrShpMap" val="fNode"/>
            </dgm:alg>
          </dgm:else>
        </dgm:choose>
      </dgm:if>
      <dgm:else name="Name6">
        <dgm:choose name="Name7">
          <dgm:if name="Name8" axis="ch ch" ptType="node node" st="1 1" cnt="1 0" func="cnt" op="lte" val="1">
            <dgm:alg type="cycle">
              <dgm:param type="stAng" val="-90"/>
              <dgm:param type="spanAng" val="360"/>
              <dgm:param type="ctrShpMap" val="fNode"/>
            </dgm:alg>
          </dgm:if>
          <dgm:else name="Name9">
            <dgm:alg type="cycle">
              <dgm:param type="stAng" val="0"/>
              <dgm:param type="spanAng" val="-360"/>
              <dgm:param type="ctrShpMap" val="fNode"/>
            </dgm:alg>
          </dgm:else>
        </dgm:choose>
      </dgm:else>
    </dgm:choose>
    <dgm:shape xmlns:r="http://schemas.openxmlformats.org/officeDocument/2006/relationships" r:blip="">
      <dgm:adjLst/>
    </dgm:shape>
    <dgm:presOf/>
    <dgm:choose name="Name10">
      <dgm:if name="Name11" func="var" arg="dir" op="equ" val="norm">
        <dgm:choose name="Name12">
          <dgm:if name="Name13"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des" forName="oneNode" refType="primFontSz" refFor="ch" refForName="centerShape" op="lte" fact="0.95"/>
              <dgm:constr type="diam" for="ch" forName="singleconn" refType="diam" op="equ" fact="-1"/>
              <dgm:constr type="h" for="ch" forName="singleconn" refType="w" refFor="ch" refForName="oneComp" fact="0.24"/>
              <dgm:constr type="w" for="ch" forName="dummya" refType="w" refFor="ch" refForName="oneComp" op="equ"/>
              <dgm:constr type="w" for="ch" forName="dummyb" refType="w" refFor="ch" refForName="oneComp" op="equ"/>
              <dgm:constr type="w" for="ch" forName="dummyc" refType="w" refFor="ch" refForName="oneComp" op="equ"/>
            </dgm:constrLst>
          </dgm:if>
          <dgm:else name="Name14">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forName="sibTrans" refType="diam" op="equ"/>
              <dgm:constr type="h" for="ch" forName="sibTrans" refType="w" refFor="ch" refForName="node" fact="0.24"/>
              <dgm:constr type="w" for="ch" forName="dummy" val="1"/>
            </dgm:constrLst>
          </dgm:else>
        </dgm:choose>
      </dgm:if>
      <dgm:else name="Name15">
        <dgm:choose name="Name16">
          <dgm:if name="Name17"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ch" forName="oneNode" refType="primFontSz" refFor="ch" refForName="centerShape" op="lte" fact="0.95"/>
              <dgm:constr type="diam" for="ch" forName="singleconn" refType="diam"/>
              <dgm:constr type="h" for="ch" forName="singleconn" refType="w" refFor="ch" refForName="oneComp" fact="0.24"/>
              <dgm:constr type="diam" for="ch" refType="diam" op="equ"/>
              <dgm:constr type="w" for="ch" forName="dummya" refType="w" refFor="ch" refForName="oneComp" op="equ"/>
              <dgm:constr type="w" for="ch" forName="dummyb" refType="w" refFor="ch" refForName="oneComp" op="equ"/>
              <dgm:constr type="w" for="ch" forName="dummyc" refType="w" refFor="ch" refForName="oneComp" op="equ"/>
            </dgm:constrLst>
          </dgm:if>
          <dgm:else name="Name18">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ptType="sibTrans" refType="diam" fact="-1"/>
              <dgm:constr type="h" for="ch" forName="sibTrans" refType="w" refFor="ch" refForName="node" fact="0.24"/>
              <dgm:constr type="diam" for="ch" refType="diam" op="equ" fact="-1"/>
              <dgm:constr type="w" for="ch" forName="dummy" val="1"/>
            </dgm:constrLst>
          </dgm:else>
        </dgm:choose>
      </dgm:else>
    </dgm:choose>
    <dgm:ruleLst>
      <dgm:rule type="diam" val="INF" fact="NaN" max="NaN"/>
    </dgm:ruleLst>
    <dgm:forEach name="Name19"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20" axis="ch">
        <dgm:forEach name="Name21" axis="self" ptType="node">
          <dgm:choose name="Name22">
            <dgm:if name="Name23" axis="par ch" ptType="node node" func="cnt" op="gt" val="1">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dummy">
                <dgm:alg type="sp"/>
                <dgm:shape xmlns:r="http://schemas.openxmlformats.org/officeDocument/2006/relationships" r:blip="">
                  <dgm:adjLst/>
                </dgm:shape>
                <dgm:presOf/>
                <dgm:constrLst>
                  <dgm:constr type="h" refType="w"/>
                </dgm:constrLst>
                <dgm:ruleLst/>
              </dgm:layoutNode>
              <dgm:forEach name="sibTransForEach" axis="followSib" ptType="sibTrans" hideLastTrans="0" cnt="1">
                <dgm:layoutNode name="sibTrans" styleLbl="sibTrans2D1">
                  <dgm:alg type="conn">
                    <dgm:param type="connRout" val="curve"/>
                    <dgm:param type="begPts" val="ctr"/>
                    <dgm:param type="endPts" val="ctr"/>
                    <dgm:param type="begSty" val="noArr"/>
                    <dgm:param type="endSty" val="noArr"/>
                    <dgm:param type="dstNode" val="node"/>
                  </dgm:alg>
                  <dgm:shape xmlns:r="http://schemas.openxmlformats.org/officeDocument/2006/relationships" type="conn" r:blip="" zOrderOff="-999">
                    <dgm:adjLst/>
                  </dgm:shape>
                  <dgm:presOf axis="self"/>
                  <dgm:constrLst>
                    <dgm:constr type="begPad"/>
                    <dgm:constr type="endPad"/>
                  </dgm:constrLst>
                  <dgm:ruleLst/>
                </dgm:layoutNode>
              </dgm:forEach>
            </dgm:if>
            <dgm:if name="Name24" axis="par ch" ptType="node node" func="cnt" op="equ" val="1">
              <dgm:layoutNode name="oneComp">
                <dgm:alg type="composite">
                  <dgm:param type="ar" val="1"/>
                </dgm:alg>
                <dgm:shape xmlns:r="http://schemas.openxmlformats.org/officeDocument/2006/relationships" r:blip="">
                  <dgm:adjLst/>
                </dgm:shape>
                <dgm:presOf/>
                <dgm:constrLst>
                  <dgm:constr type="h" refType="w"/>
                  <dgm:constr type="l" for="ch" forName="dummyConnPt" refType="w" fact="0.5"/>
                  <dgm:constr type="t" for="ch" forName="dummyConnPt" refType="w" fact="0.5"/>
                  <dgm:constr type="l" for="ch" forName="oneNode"/>
                  <dgm:constr type="t" for="ch" forName="oneNode"/>
                  <dgm:constr type="h" for="ch" forName="oneNode" refType="h"/>
                  <dgm:constr type="w" for="ch" forName="oneNode" refType="w"/>
                </dgm:constrLst>
                <dgm:ruleLst/>
                <dgm:layoutNode name="dummyConnPt" styleLbl="node1">
                  <dgm:alg type="sp"/>
                  <dgm:shape xmlns:r="http://schemas.openxmlformats.org/officeDocument/2006/relationships" r:blip="">
                    <dgm:adjLst/>
                  </dgm:shape>
                  <dgm:presOf/>
                  <dgm:constrLst>
                    <dgm:constr type="w" val="1"/>
                    <dgm:constr type="h" val="1"/>
                  </dgm:constrLst>
                  <dgm:ruleLst/>
                </dgm:layoutNode>
                <dgm:layoutNode name="on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dgm:layoutNode name="dummya">
                <dgm:alg type="sp"/>
                <dgm:shape xmlns:r="http://schemas.openxmlformats.org/officeDocument/2006/relationships" r:blip="">
                  <dgm:adjLst/>
                </dgm:shape>
                <dgm:presOf/>
                <dgm:constrLst>
                  <dgm:constr type="h" refType="w"/>
                </dgm:constrLst>
                <dgm:ruleLst/>
              </dgm:layoutNode>
              <dgm:layoutNode name="dummyb">
                <dgm:alg type="sp"/>
                <dgm:shape xmlns:r="http://schemas.openxmlformats.org/officeDocument/2006/relationships" r:blip="">
                  <dgm:adjLst/>
                </dgm:shape>
                <dgm:presOf/>
                <dgm:constrLst>
                  <dgm:constr type="h" refType="w"/>
                </dgm:constrLst>
                <dgm:ruleLst/>
              </dgm:layoutNode>
              <dgm:layoutNode name="dummyc">
                <dgm:alg type="sp"/>
                <dgm:shape xmlns:r="http://schemas.openxmlformats.org/officeDocument/2006/relationships" r:blip="">
                  <dgm:adjLst/>
                </dgm:shape>
                <dgm:presOf/>
                <dgm:constrLst>
                  <dgm:constr type="h" refType="w"/>
                </dgm:constrLst>
                <dgm:ruleLst/>
              </dgm:layoutNode>
              <dgm:forEach name="sibTransForEach1" axis="followSib" ptType="sibTrans" hideLastTrans="0" cnt="1">
                <dgm:layoutNode name="singleconn" styleLbl="sibTrans2D1">
                  <dgm:alg type="conn">
                    <dgm:param type="connRout" val="longCurve"/>
                    <dgm:param type="begPts" val="bCtr"/>
                    <dgm:param type="endPts" val="tCtr"/>
                    <dgm:param type="begSty" val="noArr"/>
                    <dgm:param type="endSty" val="noArr"/>
                    <dgm:param type="srcNode" val="dummyConnPt"/>
                    <dgm:param type="dstNode" val="dummyConnPt"/>
                  </dgm:alg>
                  <dgm:shape xmlns:r="http://schemas.openxmlformats.org/officeDocument/2006/relationships" type="conn" r:blip="" zOrderOff="-999">
                    <dgm:adjLst/>
                  </dgm:shape>
                  <dgm:presOf axis="self"/>
                  <dgm:constrLst>
                    <dgm:constr type="begPad"/>
                    <dgm:constr type="endPad"/>
                  </dgm:constrLst>
                  <dgm:ruleLst/>
                </dgm:layoutNode>
              </dgm:forEach>
            </dgm:if>
            <dgm:else name="Name25"/>
          </dgm:choose>
        </dgm:forEach>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169920" cy="481727"/>
          </a:xfrm>
          <a:prstGeom prst="rect">
            <a:avLst/>
          </a:prstGeom>
        </p:spPr>
        <p:txBody>
          <a:bodyPr vert="horz" lIns="96661" tIns="48331" rIns="96661" bIns="48331" rtlCol="0"/>
          <a:lstStyle>
            <a:lvl1pPr algn="l">
              <a:defRPr sz="1300"/>
            </a:lvl1pPr>
          </a:lstStyle>
          <a:p>
            <a:endParaRPr lang="en-US"/>
          </a:p>
        </p:txBody>
      </p:sp>
      <p:sp>
        <p:nvSpPr>
          <p:cNvPr id="3" name="Date Placeholder 2"/>
          <p:cNvSpPr>
            <a:spLocks noGrp="1"/>
          </p:cNvSpPr>
          <p:nvPr>
            <p:ph type="dt" idx="1"/>
          </p:nvPr>
        </p:nvSpPr>
        <p:spPr>
          <a:xfrm>
            <a:off x="4143587" y="0"/>
            <a:ext cx="3169920" cy="481727"/>
          </a:xfrm>
          <a:prstGeom prst="rect">
            <a:avLst/>
          </a:prstGeom>
        </p:spPr>
        <p:txBody>
          <a:bodyPr vert="horz" lIns="96661" tIns="48331" rIns="96661" bIns="48331" rtlCol="0"/>
          <a:lstStyle>
            <a:lvl1pPr algn="r">
              <a:defRPr sz="1300"/>
            </a:lvl1pPr>
          </a:lstStyle>
          <a:p>
            <a:fld id="{3094B2C3-A086-4098-B96F-812560551A2C}" type="datetimeFigureOut">
              <a:rPr lang="en-US" smtClean="0"/>
              <a:t>10/31/2025</a:t>
            </a:fld>
            <a:endParaRPr lang="en-US"/>
          </a:p>
        </p:txBody>
      </p:sp>
      <p:sp>
        <p:nvSpPr>
          <p:cNvPr id="4" name="Slide Image Placeholder 3"/>
          <p:cNvSpPr>
            <a:spLocks noGrp="1" noRot="1" noChangeAspect="1"/>
          </p:cNvSpPr>
          <p:nvPr>
            <p:ph type="sldImg" idx="2"/>
          </p:nvPr>
        </p:nvSpPr>
        <p:spPr>
          <a:xfrm>
            <a:off x="777875" y="1200150"/>
            <a:ext cx="5759450" cy="3240088"/>
          </a:xfrm>
          <a:prstGeom prst="rect">
            <a:avLst/>
          </a:prstGeom>
          <a:noFill/>
          <a:ln w="12700">
            <a:solidFill>
              <a:prstClr val="black"/>
            </a:solidFill>
          </a:ln>
        </p:spPr>
        <p:txBody>
          <a:bodyPr vert="horz" lIns="96661" tIns="48331" rIns="96661" bIns="48331" rtlCol="0" anchor="ctr"/>
          <a:lstStyle/>
          <a:p>
            <a:endParaRPr lang="en-US"/>
          </a:p>
        </p:txBody>
      </p:sp>
      <p:sp>
        <p:nvSpPr>
          <p:cNvPr id="5" name="Notes Placeholder 4"/>
          <p:cNvSpPr>
            <a:spLocks noGrp="1"/>
          </p:cNvSpPr>
          <p:nvPr>
            <p:ph type="body" sz="quarter" idx="3"/>
          </p:nvPr>
        </p:nvSpPr>
        <p:spPr>
          <a:xfrm>
            <a:off x="731520" y="4620577"/>
            <a:ext cx="5852160" cy="3780473"/>
          </a:xfrm>
          <a:prstGeom prst="rect">
            <a:avLst/>
          </a:prstGeom>
        </p:spPr>
        <p:txBody>
          <a:bodyPr vert="horz" lIns="96661" tIns="48331" rIns="96661" bIns="48331"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9119474"/>
            <a:ext cx="3169920" cy="481726"/>
          </a:xfrm>
          <a:prstGeom prst="rect">
            <a:avLst/>
          </a:prstGeom>
        </p:spPr>
        <p:txBody>
          <a:bodyPr vert="horz" lIns="96661" tIns="48331" rIns="96661" bIns="48331" rtlCol="0" anchor="b"/>
          <a:lstStyle>
            <a:lvl1pPr algn="l">
              <a:defRPr sz="1300"/>
            </a:lvl1pPr>
          </a:lstStyle>
          <a:p>
            <a:endParaRPr lang="en-US"/>
          </a:p>
        </p:txBody>
      </p:sp>
      <p:sp>
        <p:nvSpPr>
          <p:cNvPr id="7" name="Slide Number Placeholder 6"/>
          <p:cNvSpPr>
            <a:spLocks noGrp="1"/>
          </p:cNvSpPr>
          <p:nvPr>
            <p:ph type="sldNum" sz="quarter" idx="5"/>
          </p:nvPr>
        </p:nvSpPr>
        <p:spPr>
          <a:xfrm>
            <a:off x="4143587" y="9119474"/>
            <a:ext cx="3169920" cy="481726"/>
          </a:xfrm>
          <a:prstGeom prst="rect">
            <a:avLst/>
          </a:prstGeom>
        </p:spPr>
        <p:txBody>
          <a:bodyPr vert="horz" lIns="96661" tIns="48331" rIns="96661" bIns="48331" rtlCol="0" anchor="b"/>
          <a:lstStyle>
            <a:lvl1pPr algn="r">
              <a:defRPr sz="1300"/>
            </a:lvl1pPr>
          </a:lstStyle>
          <a:p>
            <a:fld id="{C5EF552A-4406-4355-AB05-C847B9C4CF4B}" type="slidenum">
              <a:rPr lang="en-US" smtClean="0"/>
              <a:t>‹#›</a:t>
            </a:fld>
            <a:endParaRPr lang="en-US"/>
          </a:p>
        </p:txBody>
      </p:sp>
    </p:spTree>
    <p:extLst>
      <p:ext uri="{BB962C8B-B14F-4D97-AF65-F5344CB8AC3E}">
        <p14:creationId xmlns:p14="http://schemas.microsoft.com/office/powerpoint/2010/main" val="103404394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SG" dirty="0"/>
              <a:t>Good morning/afternoon everyone, I am Yi Ding from the Singapore Department of Statistics, or D-O-S DOS for short. Today I will be presenting on how we strengthen </a:t>
            </a:r>
            <a:r>
              <a:rPr lang="en-US" dirty="0"/>
              <a:t>Partnerships with Key Stakeholders and Provide User-centric Statistical Services and Data Products.</a:t>
            </a:r>
            <a:endParaRPr lang="en-SG" dirty="0"/>
          </a:p>
        </p:txBody>
      </p:sp>
      <p:sp>
        <p:nvSpPr>
          <p:cNvPr id="4" name="Slide Number Placeholder 3"/>
          <p:cNvSpPr>
            <a:spLocks noGrp="1"/>
          </p:cNvSpPr>
          <p:nvPr>
            <p:ph type="sldNum" sz="quarter" idx="5"/>
          </p:nvPr>
        </p:nvSpPr>
        <p:spPr/>
        <p:txBody>
          <a:bodyPr/>
          <a:lstStyle/>
          <a:p>
            <a:fld id="{C5EF552A-4406-4355-AB05-C847B9C4CF4B}" type="slidenum">
              <a:rPr lang="en-US" smtClean="0"/>
              <a:t>1</a:t>
            </a:fld>
            <a:endParaRPr lang="en-US"/>
          </a:p>
        </p:txBody>
      </p:sp>
    </p:spTree>
    <p:extLst>
      <p:ext uri="{BB962C8B-B14F-4D97-AF65-F5344CB8AC3E}">
        <p14:creationId xmlns:p14="http://schemas.microsoft.com/office/powerpoint/2010/main" val="134436617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6B26494-2A47-4711-A27E-00E006791AC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3746B4E-CDB7-806C-EC30-0286AC89921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AD30BFB-C01C-7076-104D-C41F286B6E08}"/>
              </a:ext>
            </a:extLst>
          </p:cNvPr>
          <p:cNvSpPr>
            <a:spLocks noGrp="1"/>
          </p:cNvSpPr>
          <p:nvPr>
            <p:ph type="body" idx="1"/>
          </p:nvPr>
        </p:nvSpPr>
        <p:spPr/>
        <p:txBody>
          <a:bodyPr/>
          <a:lstStyle/>
          <a:p>
            <a:r>
              <a:rPr lang="en-SG" strike="noStrike" dirty="0"/>
              <a:t>As recognition of our effort </a:t>
            </a:r>
            <a:r>
              <a:rPr lang="en-SG" dirty="0"/>
              <a:t>in engaging the public, we’ve topped the Open Data Inventory or ODIN Ranking by the Open Data Watch for the past 4 years, and we’ve won recognition of excellence from </a:t>
            </a:r>
            <a:r>
              <a:rPr lang="en-SG" dirty="0" err="1"/>
              <a:t>OpenGov</a:t>
            </a:r>
            <a:r>
              <a:rPr lang="en-SG" dirty="0"/>
              <a:t> Asia for the </a:t>
            </a:r>
            <a:r>
              <a:rPr lang="en-SG" dirty="0" err="1"/>
              <a:t>SingStat</a:t>
            </a:r>
            <a:r>
              <a:rPr lang="en-SG" dirty="0"/>
              <a:t> table builder and mobile app. </a:t>
            </a:r>
          </a:p>
        </p:txBody>
      </p:sp>
      <p:sp>
        <p:nvSpPr>
          <p:cNvPr id="4" name="Slide Number Placeholder 3">
            <a:extLst>
              <a:ext uri="{FF2B5EF4-FFF2-40B4-BE49-F238E27FC236}">
                <a16:creationId xmlns:a16="http://schemas.microsoft.com/office/drawing/2014/main" id="{956CB7C2-A666-0575-5B92-739539439D41}"/>
              </a:ext>
            </a:extLst>
          </p:cNvPr>
          <p:cNvSpPr>
            <a:spLocks noGrp="1"/>
          </p:cNvSpPr>
          <p:nvPr>
            <p:ph type="sldNum" sz="quarter" idx="5"/>
          </p:nvPr>
        </p:nvSpPr>
        <p:spPr/>
        <p:txBody>
          <a:bodyPr/>
          <a:lstStyle/>
          <a:p>
            <a:fld id="{C5EF552A-4406-4355-AB05-C847B9C4CF4B}" type="slidenum">
              <a:rPr lang="en-US" smtClean="0"/>
              <a:t>10</a:t>
            </a:fld>
            <a:endParaRPr lang="en-US"/>
          </a:p>
        </p:txBody>
      </p:sp>
    </p:spTree>
    <p:extLst>
      <p:ext uri="{BB962C8B-B14F-4D97-AF65-F5344CB8AC3E}">
        <p14:creationId xmlns:p14="http://schemas.microsoft.com/office/powerpoint/2010/main" val="273675176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BA46139-38A1-7852-9B80-3FDF19F2945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D924BC8-76C4-6BED-134C-1EB8216A8F9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A89114B-9814-2CC2-C1F0-ADD761BEE1DC}"/>
              </a:ext>
            </a:extLst>
          </p:cNvPr>
          <p:cNvSpPr>
            <a:spLocks noGrp="1"/>
          </p:cNvSpPr>
          <p:nvPr>
            <p:ph type="body" idx="1"/>
          </p:nvPr>
        </p:nvSpPr>
        <p:spPr/>
        <p:txBody>
          <a:bodyPr/>
          <a:lstStyle/>
          <a:p>
            <a:r>
              <a:rPr lang="en-SG" dirty="0"/>
              <a:t>For researchers, our Anonymised Microdata Access Programme </a:t>
            </a:r>
            <a:r>
              <a:rPr lang="en-US" dirty="0"/>
              <a:t>facilitates research by academic researchers in Singapore’s Autonomous Universities by providing access to anonymized microdata in a secure environment. </a:t>
            </a:r>
          </a:p>
          <a:p>
            <a:endParaRPr lang="en-SG" dirty="0"/>
          </a:p>
        </p:txBody>
      </p:sp>
      <p:sp>
        <p:nvSpPr>
          <p:cNvPr id="4" name="Slide Number Placeholder 3">
            <a:extLst>
              <a:ext uri="{FF2B5EF4-FFF2-40B4-BE49-F238E27FC236}">
                <a16:creationId xmlns:a16="http://schemas.microsoft.com/office/drawing/2014/main" id="{3E798544-B909-DDB5-018F-C16A68767EE5}"/>
              </a:ext>
            </a:extLst>
          </p:cNvPr>
          <p:cNvSpPr>
            <a:spLocks noGrp="1"/>
          </p:cNvSpPr>
          <p:nvPr>
            <p:ph type="sldNum" sz="quarter" idx="5"/>
          </p:nvPr>
        </p:nvSpPr>
        <p:spPr/>
        <p:txBody>
          <a:bodyPr/>
          <a:lstStyle/>
          <a:p>
            <a:fld id="{C5EF552A-4406-4355-AB05-C847B9C4CF4B}" type="slidenum">
              <a:rPr lang="en-US" smtClean="0"/>
              <a:t>11</a:t>
            </a:fld>
            <a:endParaRPr lang="en-US"/>
          </a:p>
        </p:txBody>
      </p:sp>
    </p:spTree>
    <p:extLst>
      <p:ext uri="{BB962C8B-B14F-4D97-AF65-F5344CB8AC3E}">
        <p14:creationId xmlns:p14="http://schemas.microsoft.com/office/powerpoint/2010/main" val="338156202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2D0EB76-7C61-1F60-0548-E0ECB33D30B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311FEFB-72CF-D7D7-0C9D-A3E058DFEA1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EED79D1-AF8E-52E7-1FB8-C074F07F1399}"/>
              </a:ext>
            </a:extLst>
          </p:cNvPr>
          <p:cNvSpPr>
            <a:spLocks noGrp="1"/>
          </p:cNvSpPr>
          <p:nvPr>
            <p:ph type="body" idx="1"/>
          </p:nvPr>
        </p:nvSpPr>
        <p:spPr/>
        <p:txBody>
          <a:bodyPr/>
          <a:lstStyle/>
          <a:p>
            <a:r>
              <a:rPr lang="en-SG" dirty="0"/>
              <a:t>We have many engagements with the international statistical community, for example our Chief Statistician is currently </a:t>
            </a:r>
            <a:r>
              <a:rPr lang="en-US" dirty="0"/>
              <a:t>Chair of the Bureau of the Asia-Pacific Committee on Statistics in UN ESCAP. </a:t>
            </a:r>
            <a:endParaRPr lang="en-SG" dirty="0"/>
          </a:p>
        </p:txBody>
      </p:sp>
      <p:sp>
        <p:nvSpPr>
          <p:cNvPr id="4" name="Slide Number Placeholder 3">
            <a:extLst>
              <a:ext uri="{FF2B5EF4-FFF2-40B4-BE49-F238E27FC236}">
                <a16:creationId xmlns:a16="http://schemas.microsoft.com/office/drawing/2014/main" id="{B34AE062-E76F-A322-A618-FE2D5A603A13}"/>
              </a:ext>
            </a:extLst>
          </p:cNvPr>
          <p:cNvSpPr>
            <a:spLocks noGrp="1"/>
          </p:cNvSpPr>
          <p:nvPr>
            <p:ph type="sldNum" sz="quarter" idx="5"/>
          </p:nvPr>
        </p:nvSpPr>
        <p:spPr/>
        <p:txBody>
          <a:bodyPr/>
          <a:lstStyle/>
          <a:p>
            <a:fld id="{C5EF552A-4406-4355-AB05-C847B9C4CF4B}" type="slidenum">
              <a:rPr lang="en-US" smtClean="0"/>
              <a:t>12</a:t>
            </a:fld>
            <a:endParaRPr lang="en-US"/>
          </a:p>
        </p:txBody>
      </p:sp>
    </p:spTree>
    <p:extLst>
      <p:ext uri="{BB962C8B-B14F-4D97-AF65-F5344CB8AC3E}">
        <p14:creationId xmlns:p14="http://schemas.microsoft.com/office/powerpoint/2010/main" val="309186488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03B4AA9-B998-8281-5146-5DF55C8743A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3F991CA-40DD-68D4-A052-1A5733A8879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E07A06E-611D-951C-0934-5A5EF3EAFB89}"/>
              </a:ext>
            </a:extLst>
          </p:cNvPr>
          <p:cNvSpPr>
            <a:spLocks noGrp="1"/>
          </p:cNvSpPr>
          <p:nvPr>
            <p:ph type="body" idx="1"/>
          </p:nvPr>
        </p:nvSpPr>
        <p:spPr/>
        <p:txBody>
          <a:bodyPr/>
          <a:lstStyle/>
          <a:p>
            <a:r>
              <a:rPr lang="en-US" dirty="0"/>
              <a:t>Next, we discuss our engagement with our fellow agencies in the Singapore Government.  Government officers make extensive use of data for decision-making, while Research &amp; Statistics Units or RSUs and </a:t>
            </a:r>
            <a:r>
              <a:rPr lang="en-US" sz="1200" dirty="0">
                <a:solidFill>
                  <a:schemeClr val="tx2">
                    <a:lumMod val="50000"/>
                  </a:schemeClr>
                </a:solidFill>
              </a:rPr>
              <a:t>Administrative Data Agencies are major data producers.</a:t>
            </a:r>
            <a:endParaRPr lang="en-SG" dirty="0"/>
          </a:p>
        </p:txBody>
      </p:sp>
      <p:sp>
        <p:nvSpPr>
          <p:cNvPr id="4" name="Slide Number Placeholder 3">
            <a:extLst>
              <a:ext uri="{FF2B5EF4-FFF2-40B4-BE49-F238E27FC236}">
                <a16:creationId xmlns:a16="http://schemas.microsoft.com/office/drawing/2014/main" id="{91FC3030-2725-7AC6-C367-CF395E0E687A}"/>
              </a:ext>
            </a:extLst>
          </p:cNvPr>
          <p:cNvSpPr>
            <a:spLocks noGrp="1"/>
          </p:cNvSpPr>
          <p:nvPr>
            <p:ph type="sldNum" sz="quarter" idx="5"/>
          </p:nvPr>
        </p:nvSpPr>
        <p:spPr/>
        <p:txBody>
          <a:bodyPr/>
          <a:lstStyle/>
          <a:p>
            <a:fld id="{C5EF552A-4406-4355-AB05-C847B9C4CF4B}" type="slidenum">
              <a:rPr lang="en-US" smtClean="0"/>
              <a:t>13</a:t>
            </a:fld>
            <a:endParaRPr lang="en-US"/>
          </a:p>
        </p:txBody>
      </p:sp>
    </p:spTree>
    <p:extLst>
      <p:ext uri="{BB962C8B-B14F-4D97-AF65-F5344CB8AC3E}">
        <p14:creationId xmlns:p14="http://schemas.microsoft.com/office/powerpoint/2010/main" val="415285224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C828AF1-C454-73CF-BEAA-7E06296F4AF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6E98F1E-DB5C-BC33-36C9-816055845AB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0F99684-DF8B-A0B0-EB0A-B55A6170A570}"/>
              </a:ext>
            </a:extLst>
          </p:cNvPr>
          <p:cNvSpPr>
            <a:spLocks noGrp="1"/>
          </p:cNvSpPr>
          <p:nvPr>
            <p:ph type="body" idx="1"/>
          </p:nvPr>
        </p:nvSpPr>
        <p:spPr/>
        <p:txBody>
          <a:bodyPr/>
          <a:lstStyle/>
          <a:p>
            <a:r>
              <a:rPr lang="en-SG" dirty="0"/>
              <a:t>To meet the data needs of Whole-of-Government, we provide </a:t>
            </a:r>
            <a:r>
              <a:rPr lang="en-US" altLang="en-US" dirty="0">
                <a:solidFill>
                  <a:schemeClr val="accent3">
                    <a:lumMod val="50000"/>
                  </a:schemeClr>
                </a:solidFill>
                <a:ea typeface="MS PGothic" pitchFamily="34" charset="-128"/>
              </a:rPr>
              <a:t>new economic and social </a:t>
            </a:r>
            <a:r>
              <a:rPr lang="en-US" altLang="en-US" b="0" dirty="0">
                <a:solidFill>
                  <a:schemeClr val="accent3">
                    <a:lumMod val="50000"/>
                  </a:schemeClr>
                </a:solidFill>
                <a:ea typeface="MS PGothic" pitchFamily="34" charset="-128"/>
              </a:rPr>
              <a:t>data </a:t>
            </a:r>
            <a:r>
              <a:rPr lang="en-US" altLang="en-US" dirty="0">
                <a:solidFill>
                  <a:schemeClr val="accent3">
                    <a:lumMod val="50000"/>
                  </a:schemeClr>
                </a:solidFill>
                <a:ea typeface="MS PGothic" pitchFamily="34" charset="-128"/>
              </a:rPr>
              <a:t>to support policy making, undertake analytics projects with government agencies and provide access to </a:t>
            </a:r>
            <a:r>
              <a:rPr lang="en-US" altLang="en-US" dirty="0" err="1">
                <a:solidFill>
                  <a:schemeClr val="accent3">
                    <a:lumMod val="50000"/>
                  </a:schemeClr>
                </a:solidFill>
                <a:ea typeface="MS PGothic" pitchFamily="34" charset="-128"/>
              </a:rPr>
              <a:t>anonymised</a:t>
            </a:r>
            <a:r>
              <a:rPr lang="en-US" altLang="en-US" dirty="0">
                <a:solidFill>
                  <a:schemeClr val="accent3">
                    <a:lumMod val="50000"/>
                  </a:schemeClr>
                </a:solidFill>
                <a:ea typeface="MS PGothic" pitchFamily="34" charset="-128"/>
              </a:rPr>
              <a:t> microdata, and we also scale AI or machine learning models to WOG to help streamline government processes in industrial and occupational classification. </a:t>
            </a:r>
          </a:p>
          <a:p>
            <a:endParaRPr lang="en-SG" dirty="0"/>
          </a:p>
        </p:txBody>
      </p:sp>
      <p:sp>
        <p:nvSpPr>
          <p:cNvPr id="4" name="Slide Number Placeholder 3">
            <a:extLst>
              <a:ext uri="{FF2B5EF4-FFF2-40B4-BE49-F238E27FC236}">
                <a16:creationId xmlns:a16="http://schemas.microsoft.com/office/drawing/2014/main" id="{DE30197E-B23B-065F-3BB3-7A8AF12EEF58}"/>
              </a:ext>
            </a:extLst>
          </p:cNvPr>
          <p:cNvSpPr>
            <a:spLocks noGrp="1"/>
          </p:cNvSpPr>
          <p:nvPr>
            <p:ph type="sldNum" sz="quarter" idx="5"/>
          </p:nvPr>
        </p:nvSpPr>
        <p:spPr/>
        <p:txBody>
          <a:bodyPr/>
          <a:lstStyle/>
          <a:p>
            <a:fld id="{C5EF552A-4406-4355-AB05-C847B9C4CF4B}" type="slidenum">
              <a:rPr lang="en-US" smtClean="0"/>
              <a:t>14</a:t>
            </a:fld>
            <a:endParaRPr lang="en-US"/>
          </a:p>
        </p:txBody>
      </p:sp>
    </p:spTree>
    <p:extLst>
      <p:ext uri="{BB962C8B-B14F-4D97-AF65-F5344CB8AC3E}">
        <p14:creationId xmlns:p14="http://schemas.microsoft.com/office/powerpoint/2010/main" val="155345894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0615AB8-79D5-339A-60F1-FFC633252F0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0C784F3-2E75-AA95-4C56-71951EDDCA8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94F48EB-E55B-A913-377E-8FDA2D15D505}"/>
              </a:ext>
            </a:extLst>
          </p:cNvPr>
          <p:cNvSpPr>
            <a:spLocks noGrp="1"/>
          </p:cNvSpPr>
          <p:nvPr>
            <p:ph type="body" idx="1"/>
          </p:nvPr>
        </p:nvSpPr>
        <p:spPr/>
        <p:txBody>
          <a:bodyPr/>
          <a:lstStyle/>
          <a:p>
            <a:r>
              <a:rPr lang="en-SG" dirty="0"/>
              <a:t>We also help to uplift the statistical and data capabilities of government officers through our DOS Academy.</a:t>
            </a:r>
          </a:p>
        </p:txBody>
      </p:sp>
      <p:sp>
        <p:nvSpPr>
          <p:cNvPr id="4" name="Slide Number Placeholder 3">
            <a:extLst>
              <a:ext uri="{FF2B5EF4-FFF2-40B4-BE49-F238E27FC236}">
                <a16:creationId xmlns:a16="http://schemas.microsoft.com/office/drawing/2014/main" id="{8158B354-614A-EC1D-2743-4949B3DAD45D}"/>
              </a:ext>
            </a:extLst>
          </p:cNvPr>
          <p:cNvSpPr>
            <a:spLocks noGrp="1"/>
          </p:cNvSpPr>
          <p:nvPr>
            <p:ph type="sldNum" sz="quarter" idx="5"/>
          </p:nvPr>
        </p:nvSpPr>
        <p:spPr/>
        <p:txBody>
          <a:bodyPr/>
          <a:lstStyle/>
          <a:p>
            <a:fld id="{C5EF552A-4406-4355-AB05-C847B9C4CF4B}" type="slidenum">
              <a:rPr lang="en-US" smtClean="0"/>
              <a:t>15</a:t>
            </a:fld>
            <a:endParaRPr lang="en-US"/>
          </a:p>
        </p:txBody>
      </p:sp>
    </p:spTree>
    <p:extLst>
      <p:ext uri="{BB962C8B-B14F-4D97-AF65-F5344CB8AC3E}">
        <p14:creationId xmlns:p14="http://schemas.microsoft.com/office/powerpoint/2010/main" val="277804302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F78EE1F-9A03-896E-9A8C-E308C121562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F24F0B0-8C27-72EE-B57A-0B8252BF663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65D57B0-4D3D-0BA5-DC61-C1848E346E4E}"/>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SG" dirty="0"/>
              <a:t>Singapore has a decentralised statistical system, where </a:t>
            </a:r>
            <a:r>
              <a:rPr lang="en-US" dirty="0">
                <a:solidFill>
                  <a:schemeClr val="accent3">
                    <a:lumMod val="50000"/>
                  </a:schemeClr>
                </a:solidFill>
              </a:rPr>
              <a:t>official statistics on the Singapore economy and population are produced by DOS, while RSUs in other government agencies produce statistics under their subject matter purview. DOS is also a </a:t>
            </a:r>
            <a:r>
              <a:rPr lang="en-US" b="0" dirty="0">
                <a:solidFill>
                  <a:schemeClr val="accent3">
                    <a:lumMod val="50000"/>
                  </a:schemeClr>
                </a:solidFill>
              </a:rPr>
              <a:t>major user </a:t>
            </a:r>
            <a:r>
              <a:rPr lang="en-US" dirty="0">
                <a:solidFill>
                  <a:schemeClr val="accent3">
                    <a:lumMod val="50000"/>
                  </a:schemeClr>
                </a:solidFill>
              </a:rPr>
              <a:t>of data from RSUs and administrative data agencies as source data.  In such a setup, DOS’s role as a National Statistical Coordinator is critical to ensure consistent data quality and standards across agencies. We regularly engage public sector data users and suppliers and provide advice on statistical matters; for </a:t>
            </a:r>
            <a:r>
              <a:rPr lang="en-US" dirty="0" err="1">
                <a:solidFill>
                  <a:schemeClr val="accent3">
                    <a:lumMod val="50000"/>
                  </a:schemeClr>
                </a:solidFill>
              </a:rPr>
              <a:t>eg</a:t>
            </a:r>
            <a:r>
              <a:rPr lang="en-US" dirty="0">
                <a:solidFill>
                  <a:schemeClr val="accent3">
                    <a:lumMod val="50000"/>
                  </a:schemeClr>
                </a:solidFill>
              </a:rPr>
              <a:t> we </a:t>
            </a:r>
            <a:r>
              <a:rPr lang="en-SG" sz="1200" dirty="0">
                <a:solidFill>
                  <a:schemeClr val="accent4"/>
                </a:solidFill>
                <a:latin typeface="Aptos SemiBold" panose="020B0004020202020204" pitchFamily="34" charset="0"/>
              </a:rPr>
              <a:t>maintain </a:t>
            </a:r>
            <a:r>
              <a:rPr lang="en-SG" sz="1200" dirty="0">
                <a:solidFill>
                  <a:schemeClr val="accent6"/>
                </a:solidFill>
                <a:latin typeface="Aptos SemiBold" panose="020B0004020202020204" pitchFamily="34" charset="0"/>
              </a:rPr>
              <a:t>national statistical standards and classifications</a:t>
            </a:r>
            <a:r>
              <a:rPr lang="en-SG" sz="1200" dirty="0">
                <a:solidFill>
                  <a:schemeClr val="accent4"/>
                </a:solidFill>
                <a:latin typeface="Aptos SemiBold" panose="020B0004020202020204" pitchFamily="34" charset="0"/>
              </a:rPr>
              <a:t>, developed a </a:t>
            </a:r>
            <a:r>
              <a:rPr lang="en-US" sz="1200" dirty="0">
                <a:solidFill>
                  <a:schemeClr val="accent6"/>
                </a:solidFill>
                <a:latin typeface="Aptos SemiBold" panose="020B0004020202020204" pitchFamily="34" charset="0"/>
              </a:rPr>
              <a:t>Statistical Best Practice Handbook, and a Data Management Assessment Tool for agencies to assess their statistical processes against the Handbook</a:t>
            </a:r>
            <a:r>
              <a:rPr lang="en-SG" sz="1200" dirty="0">
                <a:solidFill>
                  <a:schemeClr val="accent4"/>
                </a:solidFill>
                <a:latin typeface="Aptos SemiBold" panose="020B0004020202020204" pitchFamily="34" charset="0"/>
              </a:rPr>
              <a:t>. </a:t>
            </a:r>
          </a:p>
          <a:p>
            <a:endParaRPr lang="en-SG" dirty="0"/>
          </a:p>
        </p:txBody>
      </p:sp>
      <p:sp>
        <p:nvSpPr>
          <p:cNvPr id="4" name="Slide Number Placeholder 3">
            <a:extLst>
              <a:ext uri="{FF2B5EF4-FFF2-40B4-BE49-F238E27FC236}">
                <a16:creationId xmlns:a16="http://schemas.microsoft.com/office/drawing/2014/main" id="{7BBFAD84-068F-1592-215C-383F6BC5E58A}"/>
              </a:ext>
            </a:extLst>
          </p:cNvPr>
          <p:cNvSpPr>
            <a:spLocks noGrp="1"/>
          </p:cNvSpPr>
          <p:nvPr>
            <p:ph type="sldNum" sz="quarter" idx="5"/>
          </p:nvPr>
        </p:nvSpPr>
        <p:spPr/>
        <p:txBody>
          <a:bodyPr/>
          <a:lstStyle/>
          <a:p>
            <a:fld id="{C5EF552A-4406-4355-AB05-C847B9C4CF4B}" type="slidenum">
              <a:rPr lang="en-US" smtClean="0"/>
              <a:t>16</a:t>
            </a:fld>
            <a:endParaRPr lang="en-US"/>
          </a:p>
        </p:txBody>
      </p:sp>
    </p:spTree>
    <p:extLst>
      <p:ext uri="{BB962C8B-B14F-4D97-AF65-F5344CB8AC3E}">
        <p14:creationId xmlns:p14="http://schemas.microsoft.com/office/powerpoint/2010/main" val="262116286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SG" dirty="0"/>
              <a:t>In 2019, to enhance data sharing within government for policy analysis and service delivery, DOS was designated as the </a:t>
            </a:r>
            <a:r>
              <a:rPr lang="en-SG" sz="1200" dirty="0"/>
              <a:t>Trusted Centre </a:t>
            </a:r>
            <a:r>
              <a:rPr lang="en-US" sz="1200" b="0" dirty="0">
                <a:solidFill>
                  <a:schemeClr val="accent3">
                    <a:lumMod val="50000"/>
                  </a:schemeClr>
                </a:solidFill>
                <a:effectLst/>
                <a:ea typeface="Calibri" panose="020F0502020204030204" pitchFamily="34" charset="0"/>
                <a:cs typeface="Times New Roman" panose="02020603050405020304" pitchFamily="18" charset="0"/>
              </a:rPr>
              <a:t>for Individual and Business Data or DOS TC for short, and key </a:t>
            </a:r>
            <a:r>
              <a:rPr lang="en-SG" sz="1200" b="0" dirty="0"/>
              <a:t>administrative data agencies were designated as Single Sources of Truth or SSOTs by the Singapore </a:t>
            </a:r>
            <a:r>
              <a:rPr lang="en-SG" sz="1200" dirty="0"/>
              <a:t>Government Smart Nation Office.  SSOTs are responsible to collect and clean administrative data under their purview, and to transmit the data to the Trusted Centre for distribution within government on a needs basis.</a:t>
            </a:r>
            <a:r>
              <a:rPr lang="en-US" sz="1200" dirty="0">
                <a:solidFill>
                  <a:schemeClr val="accent3">
                    <a:lumMod val="50000"/>
                  </a:schemeClr>
                </a:solidFill>
                <a:effectLst/>
                <a:ea typeface="Calibri" panose="020F0502020204030204" pitchFamily="34" charset="0"/>
                <a:cs typeface="Times New Roman" panose="02020603050405020304" pitchFamily="18" charset="0"/>
              </a:rPr>
              <a:t>  With the Trusted Centre, DOS took an important strategic step in expanding its </a:t>
            </a:r>
            <a:r>
              <a:rPr lang="en-US" sz="1200" b="0" dirty="0">
                <a:solidFill>
                  <a:schemeClr val="accent3">
                    <a:lumMod val="50000"/>
                  </a:schemeClr>
                </a:solidFill>
                <a:effectLst/>
                <a:ea typeface="Calibri" panose="020F0502020204030204" pitchFamily="34" charset="0"/>
                <a:cs typeface="Times New Roman" panose="02020603050405020304" pitchFamily="18" charset="0"/>
              </a:rPr>
              <a:t>data stewardship role </a:t>
            </a:r>
            <a:r>
              <a:rPr lang="en-US" sz="1200" dirty="0">
                <a:solidFill>
                  <a:schemeClr val="accent3">
                    <a:lumMod val="50000"/>
                  </a:schemeClr>
                </a:solidFill>
                <a:effectLst/>
                <a:ea typeface="Calibri" panose="020F0502020204030204" pitchFamily="34" charset="0"/>
                <a:cs typeface="Times New Roman" panose="02020603050405020304" pitchFamily="18" charset="0"/>
              </a:rPr>
              <a:t>for the public service. Also our working relationships </a:t>
            </a:r>
            <a:r>
              <a:rPr lang="en-SG" sz="1200" dirty="0"/>
              <a:t>with administrative data agencies became even more critical. </a:t>
            </a:r>
            <a:endParaRPr lang="en-US" sz="1200" dirty="0">
              <a:solidFill>
                <a:schemeClr val="accent3">
                  <a:lumMod val="50000"/>
                </a:schemeClr>
              </a:solidFill>
              <a:effectLst/>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C5EF552A-4406-4355-AB05-C847B9C4CF4B}" type="slidenum">
              <a:rPr lang="en-US" smtClean="0"/>
              <a:t>17</a:t>
            </a:fld>
            <a:endParaRPr lang="en-US"/>
          </a:p>
        </p:txBody>
      </p:sp>
    </p:spTree>
    <p:extLst>
      <p:ext uri="{BB962C8B-B14F-4D97-AF65-F5344CB8AC3E}">
        <p14:creationId xmlns:p14="http://schemas.microsoft.com/office/powerpoint/2010/main" val="427300806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SG" dirty="0"/>
              <a:t>As a Trusted Centre, DOS TC obtains and </a:t>
            </a:r>
            <a:r>
              <a:rPr lang="en-SG" sz="1200" dirty="0">
                <a:solidFill>
                  <a:schemeClr val="accent3">
                    <a:lumMod val="50000"/>
                  </a:schemeClr>
                </a:solidFill>
                <a:latin typeface="Aptos SemiBold" panose="020B0004020202020204" pitchFamily="34" charset="0"/>
                <a:ea typeface="Segoe UI Black" panose="020B0A02040204020203" pitchFamily="34" charset="0"/>
                <a:cs typeface="Segoe UI Semibold" panose="020B0702040204020203" pitchFamily="34" charset="0"/>
              </a:rPr>
              <a:t>shares a broad range of administrative data within government under the Public Sector Governance Act or PSGA for policy analysis and service delivery.  The PSGA enables </a:t>
            </a:r>
            <a:r>
              <a:rPr lang="en-US" sz="1200" dirty="0">
                <a:solidFill>
                  <a:schemeClr val="accent3">
                    <a:lumMod val="50000"/>
                  </a:schemeClr>
                </a:solidFill>
                <a:latin typeface="+mn-lt"/>
                <a:ea typeface="Calibri"/>
                <a:cs typeface="Segoe UI" panose="020B0502040204020203" pitchFamily="34" charset="0"/>
              </a:rPr>
              <a:t>data sharing </a:t>
            </a:r>
            <a:r>
              <a:rPr lang="en-US" sz="1200" u="sng" dirty="0">
                <a:solidFill>
                  <a:schemeClr val="accent3">
                    <a:lumMod val="50000"/>
                  </a:schemeClr>
                </a:solidFill>
                <a:latin typeface="+mn-lt"/>
                <a:ea typeface="Calibri"/>
                <a:cs typeface="Segoe UI" panose="020B0502040204020203" pitchFamily="34" charset="0"/>
              </a:rPr>
              <a:t>within government</a:t>
            </a:r>
            <a:r>
              <a:rPr lang="en-US" sz="1200" dirty="0">
                <a:solidFill>
                  <a:schemeClr val="accent3">
                    <a:lumMod val="50000"/>
                  </a:schemeClr>
                </a:solidFill>
                <a:latin typeface="+mn-lt"/>
                <a:ea typeface="Calibri"/>
                <a:cs typeface="Segoe UI" panose="020B0502040204020203" pitchFamily="34" charset="0"/>
              </a:rPr>
              <a:t>, while imposing strong safeguards such as criminal penalties on public officers who commit acts of data misuse. </a:t>
            </a:r>
            <a:endParaRPr lang="en-SG" dirty="0"/>
          </a:p>
        </p:txBody>
      </p:sp>
      <p:sp>
        <p:nvSpPr>
          <p:cNvPr id="4" name="Slide Number Placeholder 3"/>
          <p:cNvSpPr>
            <a:spLocks noGrp="1"/>
          </p:cNvSpPr>
          <p:nvPr>
            <p:ph type="sldNum" sz="quarter" idx="5"/>
          </p:nvPr>
        </p:nvSpPr>
        <p:spPr/>
        <p:txBody>
          <a:bodyPr/>
          <a:lstStyle/>
          <a:p>
            <a:fld id="{4D2F5D81-0774-4174-885F-52FE1D13A18B}" type="slidenum">
              <a:rPr lang="en-SG" smtClean="0"/>
              <a:t>18</a:t>
            </a:fld>
            <a:endParaRPr lang="en-SG"/>
          </a:p>
        </p:txBody>
      </p:sp>
    </p:spTree>
    <p:extLst>
      <p:ext uri="{BB962C8B-B14F-4D97-AF65-F5344CB8AC3E}">
        <p14:creationId xmlns:p14="http://schemas.microsoft.com/office/powerpoint/2010/main" val="249124615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SG" dirty="0"/>
              <a:t>The data explosion that came with digitalisation have expanded and shaped our Government data landscape and also the role of DOS.  In addition to our traditional role, we are also involved in data stewardship activities like supporting government analytics projects and data sharing. Continual collaboration with WOG has been key to achieving such progress…</a:t>
            </a:r>
          </a:p>
        </p:txBody>
      </p:sp>
      <p:sp>
        <p:nvSpPr>
          <p:cNvPr id="4" name="Slide Number Placeholder 3"/>
          <p:cNvSpPr>
            <a:spLocks noGrp="1"/>
          </p:cNvSpPr>
          <p:nvPr>
            <p:ph type="sldNum" sz="quarter" idx="5"/>
          </p:nvPr>
        </p:nvSpPr>
        <p:spPr/>
        <p:txBody>
          <a:bodyPr/>
          <a:lstStyle/>
          <a:p>
            <a:fld id="{C5EF552A-4406-4355-AB05-C847B9C4CF4B}" type="slidenum">
              <a:rPr lang="en-US" smtClean="0"/>
              <a:t>19</a:t>
            </a:fld>
            <a:endParaRPr lang="en-US"/>
          </a:p>
        </p:txBody>
      </p:sp>
    </p:spTree>
    <p:extLst>
      <p:ext uri="{BB962C8B-B14F-4D97-AF65-F5344CB8AC3E}">
        <p14:creationId xmlns:p14="http://schemas.microsoft.com/office/powerpoint/2010/main" val="128449061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F82D613-6B49-7F7E-A1A5-DF587ACD4E8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B8A0EFF-B0F5-52F8-36C6-68C4AAD0D7B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CD2388E-D445-9E90-3037-EEEECEFB05A1}"/>
              </a:ext>
            </a:extLst>
          </p:cNvPr>
          <p:cNvSpPr>
            <a:spLocks noGrp="1"/>
          </p:cNvSpPr>
          <p:nvPr>
            <p:ph type="body" idx="1"/>
          </p:nvPr>
        </p:nvSpPr>
        <p:spPr/>
        <p:txBody>
          <a:bodyPr/>
          <a:lstStyle/>
          <a:p>
            <a:r>
              <a:rPr lang="en-SG" dirty="0"/>
              <a:t>First, a short introduction of Singapore DOS, we are Singapore’s NSO and National </a:t>
            </a:r>
            <a:r>
              <a:rPr lang="en-US" sz="1200" b="0" dirty="0">
                <a:solidFill>
                  <a:schemeClr val="accent3">
                    <a:lumMod val="50000"/>
                  </a:schemeClr>
                </a:solidFill>
              </a:rPr>
              <a:t>Statistical Coordinator under Singapore’s Statistics Act. </a:t>
            </a:r>
            <a:endParaRPr lang="en-SG" b="0" dirty="0"/>
          </a:p>
        </p:txBody>
      </p:sp>
      <p:sp>
        <p:nvSpPr>
          <p:cNvPr id="4" name="Slide Number Placeholder 3">
            <a:extLst>
              <a:ext uri="{FF2B5EF4-FFF2-40B4-BE49-F238E27FC236}">
                <a16:creationId xmlns:a16="http://schemas.microsoft.com/office/drawing/2014/main" id="{78B89039-D3C3-B88C-84B4-F1213A012015}"/>
              </a:ext>
            </a:extLst>
          </p:cNvPr>
          <p:cNvSpPr>
            <a:spLocks noGrp="1"/>
          </p:cNvSpPr>
          <p:nvPr>
            <p:ph type="sldNum" sz="quarter" idx="5"/>
          </p:nvPr>
        </p:nvSpPr>
        <p:spPr/>
        <p:txBody>
          <a:bodyPr/>
          <a:lstStyle/>
          <a:p>
            <a:fld id="{C5EF552A-4406-4355-AB05-C847B9C4CF4B}" type="slidenum">
              <a:rPr lang="en-US" smtClean="0"/>
              <a:t>2</a:t>
            </a:fld>
            <a:endParaRPr lang="en-US"/>
          </a:p>
        </p:txBody>
      </p:sp>
    </p:spTree>
    <p:extLst>
      <p:ext uri="{BB962C8B-B14F-4D97-AF65-F5344CB8AC3E}">
        <p14:creationId xmlns:p14="http://schemas.microsoft.com/office/powerpoint/2010/main" val="141202531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SG" dirty="0"/>
              <a:t>-including </a:t>
            </a:r>
            <a:r>
              <a:rPr lang="en-US" sz="1200" b="0" dirty="0">
                <a:solidFill>
                  <a:schemeClr val="tx1">
                    <a:lumMod val="50000"/>
                  </a:schemeClr>
                </a:solidFill>
              </a:rPr>
              <a:t>proactive </a:t>
            </a:r>
            <a:r>
              <a:rPr lang="en-US" sz="1200" b="0" dirty="0">
                <a:solidFill>
                  <a:schemeClr val="accent6"/>
                </a:solidFill>
              </a:rPr>
              <a:t>engagements with partner agencies, events like DOS Learning Day and DOS Open House, and promoting awareness of </a:t>
            </a:r>
            <a:r>
              <a:rPr lang="en-US" sz="1200" b="0" dirty="0">
                <a:solidFill>
                  <a:schemeClr val="tx1">
                    <a:lumMod val="50000"/>
                  </a:schemeClr>
                </a:solidFill>
              </a:rPr>
              <a:t>available data and data quality standards and practices through meetings, publications and EDMs.</a:t>
            </a:r>
            <a:endParaRPr lang="en-SG" b="0" dirty="0"/>
          </a:p>
        </p:txBody>
      </p:sp>
      <p:sp>
        <p:nvSpPr>
          <p:cNvPr id="4" name="Slide Number Placeholder 3"/>
          <p:cNvSpPr>
            <a:spLocks noGrp="1"/>
          </p:cNvSpPr>
          <p:nvPr>
            <p:ph type="sldNum" sz="quarter" idx="5"/>
          </p:nvPr>
        </p:nvSpPr>
        <p:spPr/>
        <p:txBody>
          <a:bodyPr/>
          <a:lstStyle/>
          <a:p>
            <a:fld id="{C5EF552A-4406-4355-AB05-C847B9C4CF4B}" type="slidenum">
              <a:rPr lang="en-US" smtClean="0"/>
              <a:t>20</a:t>
            </a:fld>
            <a:endParaRPr lang="en-US"/>
          </a:p>
        </p:txBody>
      </p:sp>
    </p:spTree>
    <p:extLst>
      <p:ext uri="{BB962C8B-B14F-4D97-AF65-F5344CB8AC3E}">
        <p14:creationId xmlns:p14="http://schemas.microsoft.com/office/powerpoint/2010/main" val="229670288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90ADC68-A6BE-7EC0-774E-8E7F35BD68F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1866A49-E159-5300-4A1A-FAC7C4955D7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167C329-F3B7-AE7B-1787-E2642D1F0CE6}"/>
              </a:ext>
            </a:extLst>
          </p:cNvPr>
          <p:cNvSpPr>
            <a:spLocks noGrp="1"/>
          </p:cNvSpPr>
          <p:nvPr>
            <p:ph type="body" idx="1"/>
          </p:nvPr>
        </p:nvSpPr>
        <p:spPr/>
        <p:txBody>
          <a:bodyPr/>
          <a:lstStyle/>
          <a:p>
            <a:r>
              <a:rPr lang="en-SG" dirty="0"/>
              <a:t>With this I have come to the end of my presentation.  If you are interested to find out more about our public-facing services, do scan the QR code for more information.  Thank you.</a:t>
            </a:r>
          </a:p>
        </p:txBody>
      </p:sp>
      <p:sp>
        <p:nvSpPr>
          <p:cNvPr id="4" name="Slide Number Placeholder 3">
            <a:extLst>
              <a:ext uri="{FF2B5EF4-FFF2-40B4-BE49-F238E27FC236}">
                <a16:creationId xmlns:a16="http://schemas.microsoft.com/office/drawing/2014/main" id="{7F507014-9ED3-726D-A388-C303B79C3C46}"/>
              </a:ext>
            </a:extLst>
          </p:cNvPr>
          <p:cNvSpPr>
            <a:spLocks noGrp="1"/>
          </p:cNvSpPr>
          <p:nvPr>
            <p:ph type="sldNum" sz="quarter" idx="5"/>
          </p:nvPr>
        </p:nvSpPr>
        <p:spPr/>
        <p:txBody>
          <a:bodyPr/>
          <a:lstStyle/>
          <a:p>
            <a:fld id="{C5EF552A-4406-4355-AB05-C847B9C4CF4B}" type="slidenum">
              <a:rPr lang="en-US" smtClean="0"/>
              <a:t>21</a:t>
            </a:fld>
            <a:endParaRPr lang="en-US"/>
          </a:p>
        </p:txBody>
      </p:sp>
    </p:spTree>
    <p:extLst>
      <p:ext uri="{BB962C8B-B14F-4D97-AF65-F5344CB8AC3E}">
        <p14:creationId xmlns:p14="http://schemas.microsoft.com/office/powerpoint/2010/main" val="38917593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0302B9D-8F0E-58DD-82F9-475622919F5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33D6571-15B5-3EB2-DA78-87F05090938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9C8A87E-9DE0-59DC-9808-60E47487C1A9}"/>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SG" dirty="0"/>
              <a:t>We engage with multiple stakeholder groups on a regular basis.  They are ministries and agencies in the Singapore Government under Whole-of-Government, and a group within the government comprising </a:t>
            </a:r>
            <a:r>
              <a:rPr lang="en-US" sz="1200" dirty="0">
                <a:solidFill>
                  <a:schemeClr val="tx2">
                    <a:lumMod val="50000"/>
                  </a:schemeClr>
                </a:solidFill>
              </a:rPr>
              <a:t>Research &amp; Statistics Units and Administrative Data Agencies</a:t>
            </a:r>
            <a:r>
              <a:rPr lang="en-SG" sz="1200" dirty="0">
                <a:solidFill>
                  <a:schemeClr val="tx2">
                    <a:lumMod val="50000"/>
                  </a:schemeClr>
                </a:solidFill>
              </a:rPr>
              <a:t>; and</a:t>
            </a:r>
            <a:r>
              <a:rPr lang="en-SG" dirty="0"/>
              <a:t> the general public and groups in the public: Businesses, Researchers and International Organisations. </a:t>
            </a:r>
          </a:p>
        </p:txBody>
      </p:sp>
      <p:sp>
        <p:nvSpPr>
          <p:cNvPr id="4" name="Slide Number Placeholder 3">
            <a:extLst>
              <a:ext uri="{FF2B5EF4-FFF2-40B4-BE49-F238E27FC236}">
                <a16:creationId xmlns:a16="http://schemas.microsoft.com/office/drawing/2014/main" id="{1A3F818A-03CC-994B-7D6D-463C5738A14F}"/>
              </a:ext>
            </a:extLst>
          </p:cNvPr>
          <p:cNvSpPr>
            <a:spLocks noGrp="1"/>
          </p:cNvSpPr>
          <p:nvPr>
            <p:ph type="sldNum" sz="quarter" idx="5"/>
          </p:nvPr>
        </p:nvSpPr>
        <p:spPr/>
        <p:txBody>
          <a:bodyPr/>
          <a:lstStyle/>
          <a:p>
            <a:fld id="{C5EF552A-4406-4355-AB05-C847B9C4CF4B}" type="slidenum">
              <a:rPr lang="en-US" smtClean="0"/>
              <a:t>3</a:t>
            </a:fld>
            <a:endParaRPr lang="en-US"/>
          </a:p>
        </p:txBody>
      </p:sp>
    </p:spTree>
    <p:extLst>
      <p:ext uri="{BB962C8B-B14F-4D97-AF65-F5344CB8AC3E}">
        <p14:creationId xmlns:p14="http://schemas.microsoft.com/office/powerpoint/2010/main" val="232079506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F650BDE-B630-EC1C-5705-91AC87A2CBF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A915556-29A9-B316-B058-D82114B353A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35E9FD6-998F-5D18-5C61-07F7771E233B}"/>
              </a:ext>
            </a:extLst>
          </p:cNvPr>
          <p:cNvSpPr>
            <a:spLocks noGrp="1"/>
          </p:cNvSpPr>
          <p:nvPr>
            <p:ph type="body" idx="1"/>
          </p:nvPr>
        </p:nvSpPr>
        <p:spPr/>
        <p:txBody>
          <a:bodyPr/>
          <a:lstStyle/>
          <a:p>
            <a:r>
              <a:rPr lang="en-SG" dirty="0"/>
              <a:t>For all our stakeholders, our website which we call the </a:t>
            </a:r>
            <a:r>
              <a:rPr lang="en-SG" dirty="0" err="1"/>
              <a:t>SingStat</a:t>
            </a:r>
            <a:r>
              <a:rPr lang="en-SG" dirty="0"/>
              <a:t> website, is the face of DOS.  We share our Vision and Mission and guiding principles on the website, which are the basis by which we function and produce trusted statistics for users. </a:t>
            </a:r>
            <a:r>
              <a:rPr lang="en-US" altLang="en-US" sz="1200" b="0" dirty="0">
                <a:solidFill>
                  <a:srgbClr val="85156B"/>
                </a:solidFill>
                <a:latin typeface="Speak Pro" panose="020B0504020101020102" pitchFamily="34" charset="0"/>
              </a:rPr>
              <a:t>By making such information publicly available, we aim to build trust with our </a:t>
            </a:r>
            <a:r>
              <a:rPr lang="en-US" sz="1200" dirty="0">
                <a:solidFill>
                  <a:schemeClr val="accent3">
                    <a:lumMod val="50000"/>
                  </a:schemeClr>
                </a:solidFill>
                <a:ea typeface="MS PGothic" pitchFamily="34" charset="-128"/>
              </a:rPr>
              <a:t>stakeholders in our statistics and processes.</a:t>
            </a:r>
            <a:endParaRPr lang="en-US" b="0" dirty="0"/>
          </a:p>
          <a:p>
            <a:endParaRPr lang="en-SG" dirty="0"/>
          </a:p>
        </p:txBody>
      </p:sp>
      <p:sp>
        <p:nvSpPr>
          <p:cNvPr id="4" name="Slide Number Placeholder 3">
            <a:extLst>
              <a:ext uri="{FF2B5EF4-FFF2-40B4-BE49-F238E27FC236}">
                <a16:creationId xmlns:a16="http://schemas.microsoft.com/office/drawing/2014/main" id="{17ED2D4D-E314-F014-BD91-349299285086}"/>
              </a:ext>
            </a:extLst>
          </p:cNvPr>
          <p:cNvSpPr>
            <a:spLocks noGrp="1"/>
          </p:cNvSpPr>
          <p:nvPr>
            <p:ph type="sldNum" sz="quarter" idx="5"/>
          </p:nvPr>
        </p:nvSpPr>
        <p:spPr/>
        <p:txBody>
          <a:bodyPr/>
          <a:lstStyle/>
          <a:p>
            <a:fld id="{C5EF552A-4406-4355-AB05-C847B9C4CF4B}" type="slidenum">
              <a:rPr lang="en-US" smtClean="0"/>
              <a:t>4</a:t>
            </a:fld>
            <a:endParaRPr lang="en-US"/>
          </a:p>
        </p:txBody>
      </p:sp>
    </p:spTree>
    <p:extLst>
      <p:ext uri="{BB962C8B-B14F-4D97-AF65-F5344CB8AC3E}">
        <p14:creationId xmlns:p14="http://schemas.microsoft.com/office/powerpoint/2010/main" val="148445055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10000"/>
              </a:lnSpc>
              <a:spcBef>
                <a:spcPct val="0"/>
              </a:spcBef>
              <a:spcAft>
                <a:spcPts val="0"/>
              </a:spcAft>
              <a:buClrTx/>
              <a:buSzTx/>
              <a:buFontTx/>
              <a:buNone/>
              <a:tabLst/>
              <a:defRPr/>
            </a:pPr>
            <a:r>
              <a:rPr lang="en-SG" dirty="0"/>
              <a:t>More recently in 2023, DOS published our approach to data stewardship and governance, which </a:t>
            </a:r>
            <a:r>
              <a:rPr lang="en-US" dirty="0">
                <a:solidFill>
                  <a:schemeClr val="accent3">
                    <a:lumMod val="50000"/>
                  </a:schemeClr>
                </a:solidFill>
                <a:cs typeface="Calibri" panose="020F0502020204030204" pitchFamily="34" charset="0"/>
              </a:rPr>
              <a:t>Focuses on the production of quality statistics, development of national statistical standards and coordination of statistical activities. It seeks to </a:t>
            </a:r>
            <a:r>
              <a:rPr lang="en-SG" b="0" dirty="0">
                <a:solidFill>
                  <a:schemeClr val="accent3">
                    <a:lumMod val="50000"/>
                  </a:schemeClr>
                </a:solidFill>
                <a:effectLst/>
                <a:ea typeface="Calibri" panose="020F0502020204030204" pitchFamily="34" charset="0"/>
                <a:cs typeface="Calibri" panose="020F0502020204030204" pitchFamily="34" charset="0"/>
              </a:rPr>
              <a:t>preserve the public’s trust </a:t>
            </a:r>
            <a:r>
              <a:rPr lang="en-SG" dirty="0">
                <a:solidFill>
                  <a:schemeClr val="accent3">
                    <a:lumMod val="50000"/>
                  </a:schemeClr>
                </a:solidFill>
                <a:effectLst/>
                <a:ea typeface="Calibri" panose="020F0502020204030204" pitchFamily="34" charset="0"/>
                <a:cs typeface="Calibri" panose="020F0502020204030204" pitchFamily="34" charset="0"/>
              </a:rPr>
              <a:t>in the management of data within DOS </a:t>
            </a:r>
            <a:r>
              <a:rPr lang="en-US" dirty="0">
                <a:solidFill>
                  <a:schemeClr val="accent3">
                    <a:lumMod val="50000"/>
                  </a:schemeClr>
                </a:solidFill>
                <a:effectLst/>
                <a:ea typeface="Calibri" panose="020F0502020204030204" pitchFamily="34" charset="0"/>
                <a:cs typeface="Calibri" panose="020F0502020204030204" pitchFamily="34" charset="0"/>
              </a:rPr>
              <a:t>to ensure continued public support for data sharing and flow of data from the public.  </a:t>
            </a:r>
            <a:endParaRPr lang="en-US" dirty="0">
              <a:solidFill>
                <a:schemeClr val="accent3">
                  <a:lumMod val="50000"/>
                </a:schemeClr>
              </a:solidFill>
              <a:cs typeface="Calibri" panose="020F0502020204030204" pitchFamily="34" charset="0"/>
            </a:endParaRPr>
          </a:p>
          <a:p>
            <a:pPr eaLnBrk="1" hangingPunct="1">
              <a:lnSpc>
                <a:spcPct val="110000"/>
              </a:lnSpc>
              <a:spcBef>
                <a:spcPct val="0"/>
              </a:spcBef>
            </a:pPr>
            <a:endParaRPr lang="en-SG" dirty="0"/>
          </a:p>
        </p:txBody>
      </p:sp>
      <p:sp>
        <p:nvSpPr>
          <p:cNvPr id="4" name="Slide Number Placeholder 3"/>
          <p:cNvSpPr>
            <a:spLocks noGrp="1"/>
          </p:cNvSpPr>
          <p:nvPr>
            <p:ph type="sldNum" sz="quarter" idx="5"/>
          </p:nvPr>
        </p:nvSpPr>
        <p:spPr/>
        <p:txBody>
          <a:bodyPr/>
          <a:lstStyle/>
          <a:p>
            <a:fld id="{C5EF552A-4406-4355-AB05-C847B9C4CF4B}" type="slidenum">
              <a:rPr lang="en-US" smtClean="0"/>
              <a:t>5</a:t>
            </a:fld>
            <a:endParaRPr lang="en-US"/>
          </a:p>
        </p:txBody>
      </p:sp>
    </p:spTree>
    <p:extLst>
      <p:ext uri="{BB962C8B-B14F-4D97-AF65-F5344CB8AC3E}">
        <p14:creationId xmlns:p14="http://schemas.microsoft.com/office/powerpoint/2010/main" val="203470206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B7AA409-0F4A-6B65-5F78-2C1CAC2F420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9EDC29B-1847-4FD3-9918-EE99FD13E28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BA4D200-DE47-867A-E637-5CC2AE3E3EC8}"/>
              </a:ext>
            </a:extLst>
          </p:cNvPr>
          <p:cNvSpPr>
            <a:spLocks noGrp="1"/>
          </p:cNvSpPr>
          <p:nvPr>
            <p:ph type="body" idx="1"/>
          </p:nvPr>
        </p:nvSpPr>
        <p:spPr/>
        <p:txBody>
          <a:bodyPr/>
          <a:lstStyle/>
          <a:p>
            <a:r>
              <a:rPr lang="en-SG" strike="noStrike" dirty="0"/>
              <a:t>Our </a:t>
            </a:r>
            <a:r>
              <a:rPr lang="en-SG" dirty="0"/>
              <a:t>website and public facing platforms provide users with user-centric </a:t>
            </a:r>
            <a:r>
              <a:rPr lang="en-US" dirty="0"/>
              <a:t>statistical services and data products. The </a:t>
            </a:r>
            <a:r>
              <a:rPr lang="en-US" dirty="0" err="1"/>
              <a:t>SingStat</a:t>
            </a:r>
            <a:r>
              <a:rPr lang="en-US" dirty="0"/>
              <a:t> Table Builder facilitates access to </a:t>
            </a:r>
            <a:r>
              <a:rPr lang="en-US" sz="1200" b="0" dirty="0">
                <a:solidFill>
                  <a:schemeClr val="accent3">
                    <a:lumMod val="50000"/>
                  </a:schemeClr>
                </a:solidFill>
              </a:rPr>
              <a:t>around</a:t>
            </a:r>
            <a:r>
              <a:rPr lang="en-US" dirty="0">
                <a:solidFill>
                  <a:schemeClr val="accent3">
                    <a:lumMod val="50000"/>
                  </a:schemeClr>
                </a:solidFill>
              </a:rPr>
              <a:t> 150,000 data series from 70 public sector agencies, and the </a:t>
            </a:r>
            <a:r>
              <a:rPr lang="en-US" dirty="0" err="1"/>
              <a:t>SingStat</a:t>
            </a:r>
            <a:r>
              <a:rPr lang="en-US" dirty="0"/>
              <a:t> mobile app makes it easy to access commonly used data on the go.  </a:t>
            </a:r>
            <a:endParaRPr lang="en-SG" dirty="0"/>
          </a:p>
        </p:txBody>
      </p:sp>
      <p:sp>
        <p:nvSpPr>
          <p:cNvPr id="4" name="Slide Number Placeholder 3">
            <a:extLst>
              <a:ext uri="{FF2B5EF4-FFF2-40B4-BE49-F238E27FC236}">
                <a16:creationId xmlns:a16="http://schemas.microsoft.com/office/drawing/2014/main" id="{265C49B4-1A9A-4AD5-C743-ECAF38F96E3D}"/>
              </a:ext>
            </a:extLst>
          </p:cNvPr>
          <p:cNvSpPr>
            <a:spLocks noGrp="1"/>
          </p:cNvSpPr>
          <p:nvPr>
            <p:ph type="sldNum" sz="quarter" idx="5"/>
          </p:nvPr>
        </p:nvSpPr>
        <p:spPr/>
        <p:txBody>
          <a:bodyPr/>
          <a:lstStyle/>
          <a:p>
            <a:fld id="{C5EF552A-4406-4355-AB05-C847B9C4CF4B}" type="slidenum">
              <a:rPr lang="en-US" smtClean="0"/>
              <a:t>6</a:t>
            </a:fld>
            <a:endParaRPr lang="en-US"/>
          </a:p>
        </p:txBody>
      </p:sp>
    </p:spTree>
    <p:extLst>
      <p:ext uri="{BB962C8B-B14F-4D97-AF65-F5344CB8AC3E}">
        <p14:creationId xmlns:p14="http://schemas.microsoft.com/office/powerpoint/2010/main" val="130108757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29F0EE9-8BFC-AA25-10F6-4502E1086F7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678E5D6-2112-0DA5-E8D0-EBDE57D93C6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585C8E6-854F-05E4-0581-91187167715F}"/>
              </a:ext>
            </a:extLst>
          </p:cNvPr>
          <p:cNvSpPr>
            <a:spLocks noGrp="1"/>
          </p:cNvSpPr>
          <p:nvPr>
            <p:ph type="body" idx="1"/>
          </p:nvPr>
        </p:nvSpPr>
        <p:spPr/>
        <p:txBody>
          <a:bodyPr/>
          <a:lstStyle/>
          <a:p>
            <a:r>
              <a:rPr lang="en-SG" strike="noStrike" dirty="0"/>
              <a:t>We</a:t>
            </a:r>
            <a:r>
              <a:rPr lang="en-SG" dirty="0"/>
              <a:t> recently developed SANDRA, which stands for </a:t>
            </a:r>
            <a:r>
              <a:rPr lang="en-US" sz="1200" b="1" dirty="0">
                <a:solidFill>
                  <a:schemeClr val="accent3">
                    <a:lumMod val="50000"/>
                  </a:schemeClr>
                </a:solidFill>
              </a:rPr>
              <a:t>S</a:t>
            </a:r>
            <a:r>
              <a:rPr lang="en-US" sz="1200" b="0" dirty="0">
                <a:solidFill>
                  <a:schemeClr val="accent3">
                    <a:lumMod val="50000"/>
                  </a:schemeClr>
                </a:solidFill>
              </a:rPr>
              <a:t>tatistics </a:t>
            </a:r>
            <a:r>
              <a:rPr lang="en-US" sz="1200" b="1" dirty="0" err="1">
                <a:solidFill>
                  <a:schemeClr val="accent3">
                    <a:lumMod val="50000"/>
                  </a:schemeClr>
                </a:solidFill>
              </a:rPr>
              <a:t>AN</a:t>
            </a:r>
            <a:r>
              <a:rPr lang="en-US" sz="1200" b="0" dirty="0" err="1">
                <a:solidFill>
                  <a:schemeClr val="accent3">
                    <a:lumMod val="50000"/>
                  </a:schemeClr>
                </a:solidFill>
              </a:rPr>
              <a:t>d</a:t>
            </a:r>
            <a:r>
              <a:rPr lang="en-US" sz="1200" b="0" dirty="0">
                <a:solidFill>
                  <a:schemeClr val="accent3">
                    <a:lumMod val="50000"/>
                  </a:schemeClr>
                </a:solidFill>
              </a:rPr>
              <a:t> </a:t>
            </a:r>
            <a:r>
              <a:rPr lang="en-US" sz="1200" b="1" dirty="0">
                <a:solidFill>
                  <a:schemeClr val="accent3">
                    <a:lumMod val="50000"/>
                  </a:schemeClr>
                </a:solidFill>
              </a:rPr>
              <a:t>D</a:t>
            </a:r>
            <a:r>
              <a:rPr lang="en-US" sz="1200" b="0" dirty="0">
                <a:solidFill>
                  <a:schemeClr val="accent3">
                    <a:lumMod val="50000"/>
                  </a:schemeClr>
                </a:solidFill>
              </a:rPr>
              <a:t>ata </a:t>
            </a:r>
            <a:r>
              <a:rPr lang="en-US" sz="1200" b="1" dirty="0">
                <a:solidFill>
                  <a:schemeClr val="accent3">
                    <a:lumMod val="50000"/>
                  </a:schemeClr>
                </a:solidFill>
              </a:rPr>
              <a:t>R</a:t>
            </a:r>
            <a:r>
              <a:rPr lang="en-US" sz="1200" b="0" dirty="0">
                <a:solidFill>
                  <a:schemeClr val="accent3">
                    <a:lumMod val="50000"/>
                  </a:schemeClr>
                </a:solidFill>
              </a:rPr>
              <a:t>etrieval </a:t>
            </a:r>
            <a:r>
              <a:rPr lang="en-US" sz="1200" b="1" dirty="0">
                <a:solidFill>
                  <a:schemeClr val="accent3">
                    <a:lumMod val="50000"/>
                  </a:schemeClr>
                </a:solidFill>
              </a:rPr>
              <a:t>A</a:t>
            </a:r>
            <a:r>
              <a:rPr lang="en-US" sz="1200" b="0" dirty="0">
                <a:solidFill>
                  <a:schemeClr val="accent3">
                    <a:lumMod val="50000"/>
                  </a:schemeClr>
                </a:solidFill>
              </a:rPr>
              <a:t>.I. </a:t>
            </a:r>
            <a:br>
              <a:rPr lang="en-US" sz="1200" b="0" dirty="0">
                <a:solidFill>
                  <a:schemeClr val="accent3">
                    <a:lumMod val="50000"/>
                  </a:schemeClr>
                </a:solidFill>
              </a:rPr>
            </a:br>
            <a:r>
              <a:rPr lang="en-US" sz="1200" b="0" dirty="0">
                <a:solidFill>
                  <a:schemeClr val="accent3">
                    <a:lumMod val="50000"/>
                  </a:schemeClr>
                </a:solidFill>
              </a:rPr>
              <a:t>Assistant. It is an AI chatbot, where you can key a query in natural language such as what is Singapore’s economic growth, and it can interpret the natural language and retrieve GDP growth data from the </a:t>
            </a:r>
            <a:r>
              <a:rPr lang="en-US" sz="1200" b="0" dirty="0" err="1">
                <a:solidFill>
                  <a:schemeClr val="accent3">
                    <a:lumMod val="50000"/>
                  </a:schemeClr>
                </a:solidFill>
              </a:rPr>
              <a:t>SingStat</a:t>
            </a:r>
            <a:r>
              <a:rPr lang="en-US" sz="1200" b="0" dirty="0">
                <a:solidFill>
                  <a:schemeClr val="accent3">
                    <a:lumMod val="50000"/>
                  </a:schemeClr>
                </a:solidFill>
              </a:rPr>
              <a:t> Table Builder in table and chart form, without the user having to search through the table builder.  It will also suggest other data related to your query. You can try out Sandra on our website, or watch a video on it on our </a:t>
            </a:r>
            <a:r>
              <a:rPr lang="en-US" sz="1200" b="0" dirty="0" err="1">
                <a:solidFill>
                  <a:schemeClr val="accent3">
                    <a:lumMod val="50000"/>
                  </a:schemeClr>
                </a:solidFill>
              </a:rPr>
              <a:t>youtube</a:t>
            </a:r>
            <a:r>
              <a:rPr lang="en-US" sz="1200" b="0" dirty="0">
                <a:solidFill>
                  <a:schemeClr val="accent3">
                    <a:lumMod val="50000"/>
                  </a:schemeClr>
                </a:solidFill>
              </a:rPr>
              <a:t> channel called Singapore Department of Statistics to find out more.  The </a:t>
            </a:r>
            <a:r>
              <a:rPr lang="en-US" sz="1200" b="0" dirty="0" err="1">
                <a:solidFill>
                  <a:schemeClr val="accent3">
                    <a:lumMod val="50000"/>
                  </a:schemeClr>
                </a:solidFill>
              </a:rPr>
              <a:t>youtube</a:t>
            </a:r>
            <a:r>
              <a:rPr lang="en-US" sz="1200" b="0" dirty="0">
                <a:solidFill>
                  <a:schemeClr val="accent3">
                    <a:lumMod val="50000"/>
                  </a:schemeClr>
                </a:solidFill>
              </a:rPr>
              <a:t> video is also in the exhibition on the outside.</a:t>
            </a:r>
            <a:endParaRPr lang="en-SG" dirty="0"/>
          </a:p>
        </p:txBody>
      </p:sp>
      <p:sp>
        <p:nvSpPr>
          <p:cNvPr id="4" name="Slide Number Placeholder 3">
            <a:extLst>
              <a:ext uri="{FF2B5EF4-FFF2-40B4-BE49-F238E27FC236}">
                <a16:creationId xmlns:a16="http://schemas.microsoft.com/office/drawing/2014/main" id="{37A11F62-CEE1-C3DF-5322-5BE2C8B201DC}"/>
              </a:ext>
            </a:extLst>
          </p:cNvPr>
          <p:cNvSpPr>
            <a:spLocks noGrp="1"/>
          </p:cNvSpPr>
          <p:nvPr>
            <p:ph type="sldNum" sz="quarter" idx="5"/>
          </p:nvPr>
        </p:nvSpPr>
        <p:spPr/>
        <p:txBody>
          <a:bodyPr/>
          <a:lstStyle/>
          <a:p>
            <a:fld id="{C5EF552A-4406-4355-AB05-C847B9C4CF4B}" type="slidenum">
              <a:rPr lang="en-US" smtClean="0"/>
              <a:t>7</a:t>
            </a:fld>
            <a:endParaRPr lang="en-US"/>
          </a:p>
        </p:txBody>
      </p:sp>
    </p:spTree>
    <p:extLst>
      <p:ext uri="{BB962C8B-B14F-4D97-AF65-F5344CB8AC3E}">
        <p14:creationId xmlns:p14="http://schemas.microsoft.com/office/powerpoint/2010/main" val="369114373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4B07BF5-7C00-AC0B-58D9-0ED8F9C5070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264F9AA-8310-9F6C-F90C-7BFA6DEF52E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2DE3C02-7CDD-48EC-7F94-FE386B28901A}"/>
              </a:ext>
            </a:extLst>
          </p:cNvPr>
          <p:cNvSpPr>
            <a:spLocks noGrp="1"/>
          </p:cNvSpPr>
          <p:nvPr>
            <p:ph type="body" idx="1"/>
          </p:nvPr>
        </p:nvSpPr>
        <p:spPr/>
        <p:txBody>
          <a:bodyPr/>
          <a:lstStyle/>
          <a:p>
            <a:r>
              <a:rPr lang="en-SG" dirty="0"/>
              <a:t>We also have built a presence on social media platforms </a:t>
            </a:r>
            <a:r>
              <a:rPr lang="en-US" sz="1200" b="0" dirty="0">
                <a:solidFill>
                  <a:schemeClr val="accent3">
                    <a:lumMod val="50000"/>
                  </a:schemeClr>
                </a:solidFill>
              </a:rPr>
              <a:t>Telegram, Instagram, YouTube, and LinkedIn for outreach. </a:t>
            </a:r>
            <a:endParaRPr lang="en-SG" dirty="0"/>
          </a:p>
        </p:txBody>
      </p:sp>
      <p:sp>
        <p:nvSpPr>
          <p:cNvPr id="4" name="Slide Number Placeholder 3">
            <a:extLst>
              <a:ext uri="{FF2B5EF4-FFF2-40B4-BE49-F238E27FC236}">
                <a16:creationId xmlns:a16="http://schemas.microsoft.com/office/drawing/2014/main" id="{84C00E5A-5A19-7FF7-F21E-A5E9F88C59FB}"/>
              </a:ext>
            </a:extLst>
          </p:cNvPr>
          <p:cNvSpPr>
            <a:spLocks noGrp="1"/>
          </p:cNvSpPr>
          <p:nvPr>
            <p:ph type="sldNum" sz="quarter" idx="5"/>
          </p:nvPr>
        </p:nvSpPr>
        <p:spPr/>
        <p:txBody>
          <a:bodyPr/>
          <a:lstStyle/>
          <a:p>
            <a:fld id="{C5EF552A-4406-4355-AB05-C847B9C4CF4B}" type="slidenum">
              <a:rPr lang="en-US" smtClean="0"/>
              <a:t>8</a:t>
            </a:fld>
            <a:endParaRPr lang="en-US"/>
          </a:p>
        </p:txBody>
      </p:sp>
    </p:spTree>
    <p:extLst>
      <p:ext uri="{BB962C8B-B14F-4D97-AF65-F5344CB8AC3E}">
        <p14:creationId xmlns:p14="http://schemas.microsoft.com/office/powerpoint/2010/main" val="389775915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E04A025-DAD4-9FEB-B277-3244CA38B5A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7740B30-48C0-71D5-DD9A-867AA78ECD8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CF1A070-B0CC-8857-9856-C43F0221FEB4}"/>
              </a:ext>
            </a:extLst>
          </p:cNvPr>
          <p:cNvSpPr>
            <a:spLocks noGrp="1"/>
          </p:cNvSpPr>
          <p:nvPr>
            <p:ph type="body" idx="1"/>
          </p:nvPr>
        </p:nvSpPr>
        <p:spPr/>
        <p:txBody>
          <a:bodyPr/>
          <a:lstStyle/>
          <a:p>
            <a:r>
              <a:rPr lang="en-SG" dirty="0"/>
              <a:t>For Businesses, we worked with partners in the public and private sector to develop Business Insights Tools for Enterprises or BITE for selected industries. This tool on our website enables businesses to find out about </a:t>
            </a:r>
            <a:r>
              <a:rPr lang="en-US" dirty="0"/>
              <a:t>their (1) customers, (2) Industry, and (3) business performance relative to other similar businesses. </a:t>
            </a:r>
            <a:endParaRPr lang="en-SG" dirty="0"/>
          </a:p>
        </p:txBody>
      </p:sp>
      <p:sp>
        <p:nvSpPr>
          <p:cNvPr id="4" name="Slide Number Placeholder 3">
            <a:extLst>
              <a:ext uri="{FF2B5EF4-FFF2-40B4-BE49-F238E27FC236}">
                <a16:creationId xmlns:a16="http://schemas.microsoft.com/office/drawing/2014/main" id="{130B7027-5922-E9DF-2049-2C74B90DA42E}"/>
              </a:ext>
            </a:extLst>
          </p:cNvPr>
          <p:cNvSpPr>
            <a:spLocks noGrp="1"/>
          </p:cNvSpPr>
          <p:nvPr>
            <p:ph type="sldNum" sz="quarter" idx="5"/>
          </p:nvPr>
        </p:nvSpPr>
        <p:spPr/>
        <p:txBody>
          <a:bodyPr/>
          <a:lstStyle/>
          <a:p>
            <a:fld id="{C5EF552A-4406-4355-AB05-C847B9C4CF4B}" type="slidenum">
              <a:rPr lang="en-US" smtClean="0"/>
              <a:t>9</a:t>
            </a:fld>
            <a:endParaRPr lang="en-US"/>
          </a:p>
        </p:txBody>
      </p:sp>
    </p:spTree>
    <p:extLst>
      <p:ext uri="{BB962C8B-B14F-4D97-AF65-F5344CB8AC3E}">
        <p14:creationId xmlns:p14="http://schemas.microsoft.com/office/powerpoint/2010/main" val="123432871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5.png"/><Relationship Id="rId7" Type="http://schemas.openxmlformats.org/officeDocument/2006/relationships/image" Target="../media/image9.png"/><Relationship Id="rId2" Type="http://schemas.openxmlformats.org/officeDocument/2006/relationships/image" Target="../media/image4.jpeg"/><Relationship Id="rId1" Type="http://schemas.openxmlformats.org/officeDocument/2006/relationships/slideMaster" Target="../slideMasters/slideMaster1.xml"/><Relationship Id="rId6" Type="http://schemas.openxmlformats.org/officeDocument/2006/relationships/image" Target="../media/image8.png"/><Relationship Id="rId5" Type="http://schemas.openxmlformats.org/officeDocument/2006/relationships/image" Target="../media/image7.png"/><Relationship Id="rId10" Type="http://schemas.openxmlformats.org/officeDocument/2006/relationships/image" Target="../media/image12.png"/><Relationship Id="rId4" Type="http://schemas.openxmlformats.org/officeDocument/2006/relationships/image" Target="../media/image6.png"/><Relationship Id="rId9" Type="http://schemas.openxmlformats.org/officeDocument/2006/relationships/image" Target="../media/image11.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A3F52F8-4E06-FD41-30F6-9216E3305B48}"/>
              </a:ext>
            </a:extLst>
          </p:cNvPr>
          <p:cNvSpPr>
            <a:spLocks noGrp="1"/>
          </p:cNvSpPr>
          <p:nvPr>
            <p:ph type="ctrTitle"/>
          </p:nvPr>
        </p:nvSpPr>
        <p:spPr>
          <a:xfrm>
            <a:off x="1524000" y="1122363"/>
            <a:ext cx="9144000" cy="2387600"/>
          </a:xfrm>
          <a:prstGeom prst="rect">
            <a:avLst/>
          </a:prstGeom>
        </p:spPr>
        <p:txBody>
          <a:bodyPr anchor="ctr"/>
          <a:lstStyle>
            <a:lvl1pPr algn="ctr">
              <a:defRPr sz="6000">
                <a:gradFill flip="none" rotWithShape="1">
                  <a:gsLst>
                    <a:gs pos="0">
                      <a:schemeClr val="accent2"/>
                    </a:gs>
                    <a:gs pos="100000">
                      <a:schemeClr val="tx2"/>
                    </a:gs>
                    <a:gs pos="66000">
                      <a:schemeClr val="accent1"/>
                    </a:gs>
                  </a:gsLst>
                  <a:lin ang="0" scaled="1"/>
                  <a:tileRect/>
                </a:gradFill>
                <a:latin typeface="Aptos Black" panose="020F0502020204030204" pitchFamily="34" charset="0"/>
              </a:defRPr>
            </a:lvl1pPr>
          </a:lstStyle>
          <a:p>
            <a:r>
              <a:rPr lang="en-US"/>
              <a:t>Click to edit Master title style</a:t>
            </a:r>
          </a:p>
        </p:txBody>
      </p:sp>
      <p:sp>
        <p:nvSpPr>
          <p:cNvPr id="3" name="Subtitle 2">
            <a:extLst>
              <a:ext uri="{FF2B5EF4-FFF2-40B4-BE49-F238E27FC236}">
                <a16:creationId xmlns:a16="http://schemas.microsoft.com/office/drawing/2014/main" id="{0DBE8A66-F4D0-3161-7590-17A2A7EB9A8B}"/>
              </a:ext>
            </a:extLst>
          </p:cNvPr>
          <p:cNvSpPr>
            <a:spLocks noGrp="1"/>
          </p:cNvSpPr>
          <p:nvPr>
            <p:ph type="subTitle" idx="1"/>
          </p:nvPr>
        </p:nvSpPr>
        <p:spPr>
          <a:xfrm>
            <a:off x="1524000" y="3602037"/>
            <a:ext cx="9144000" cy="947737"/>
          </a:xfrm>
        </p:spPr>
        <p:txBody>
          <a:bodyPr>
            <a:normAutofit/>
          </a:bodyPr>
          <a:lstStyle>
            <a:lvl1pPr marL="0" indent="0" algn="ctr">
              <a:buNone/>
              <a:defRPr sz="28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A2AE9E51-B1DD-52A0-580F-A5DF0C12E254}"/>
              </a:ext>
            </a:extLst>
          </p:cNvPr>
          <p:cNvSpPr>
            <a:spLocks noGrp="1"/>
          </p:cNvSpPr>
          <p:nvPr>
            <p:ph type="dt" sz="half" idx="10"/>
          </p:nvPr>
        </p:nvSpPr>
        <p:spPr/>
        <p:txBody>
          <a:bodyPr/>
          <a:lstStyle/>
          <a:p>
            <a:r>
              <a:rPr lang="en-US"/>
              <a:t>Restricted/ Non-sensitive</a:t>
            </a:r>
          </a:p>
        </p:txBody>
      </p:sp>
      <p:sp>
        <p:nvSpPr>
          <p:cNvPr id="6" name="Slide Number Placeholder 5">
            <a:extLst>
              <a:ext uri="{FF2B5EF4-FFF2-40B4-BE49-F238E27FC236}">
                <a16:creationId xmlns:a16="http://schemas.microsoft.com/office/drawing/2014/main" id="{F01132CD-5AD7-734A-FC8F-4DA807EBCF03}"/>
              </a:ext>
            </a:extLst>
          </p:cNvPr>
          <p:cNvSpPr>
            <a:spLocks noGrp="1"/>
          </p:cNvSpPr>
          <p:nvPr>
            <p:ph type="sldNum" sz="quarter" idx="12"/>
          </p:nvPr>
        </p:nvSpPr>
        <p:spPr/>
        <p:txBody>
          <a:bodyPr/>
          <a:lstStyle/>
          <a:p>
            <a:fld id="{28C84454-11AD-448F-95DF-B8F539FD9FAB}" type="slidenum">
              <a:rPr lang="en-US" smtClean="0"/>
              <a:t>‹#›</a:t>
            </a:fld>
            <a:endParaRPr lang="en-US"/>
          </a:p>
        </p:txBody>
      </p:sp>
      <p:sp>
        <p:nvSpPr>
          <p:cNvPr id="9" name="Rectangle 8">
            <a:extLst>
              <a:ext uri="{FF2B5EF4-FFF2-40B4-BE49-F238E27FC236}">
                <a16:creationId xmlns:a16="http://schemas.microsoft.com/office/drawing/2014/main" id="{DB76A82C-43FC-CD87-B5E6-0FE2FC02FEE8}"/>
              </a:ext>
            </a:extLst>
          </p:cNvPr>
          <p:cNvSpPr/>
          <p:nvPr userDrawn="1"/>
        </p:nvSpPr>
        <p:spPr>
          <a:xfrm>
            <a:off x="-401" y="-1713"/>
            <a:ext cx="381001" cy="6856287"/>
          </a:xfrm>
          <a:prstGeom prst="rect">
            <a:avLst/>
          </a:prstGeom>
          <a:gradFill>
            <a:gsLst>
              <a:gs pos="0">
                <a:schemeClr val="accent2"/>
              </a:gs>
              <a:gs pos="44000">
                <a:schemeClr val="accent1"/>
              </a:gs>
              <a:gs pos="87000">
                <a:schemeClr val="accent4">
                  <a:alpha val="0"/>
                </a:schemeClr>
              </a:gs>
              <a:gs pos="66000">
                <a:schemeClr val="accent4"/>
              </a:gs>
            </a:gsLst>
            <a:lin ang="54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 Placeholder 9">
            <a:extLst>
              <a:ext uri="{FF2B5EF4-FFF2-40B4-BE49-F238E27FC236}">
                <a16:creationId xmlns:a16="http://schemas.microsoft.com/office/drawing/2014/main" id="{14BD659F-D5A1-4F47-5942-3F7DE1021111}"/>
              </a:ext>
            </a:extLst>
          </p:cNvPr>
          <p:cNvSpPr>
            <a:spLocks noGrp="1"/>
          </p:cNvSpPr>
          <p:nvPr>
            <p:ph type="body" sz="quarter" idx="13"/>
          </p:nvPr>
        </p:nvSpPr>
        <p:spPr>
          <a:xfrm>
            <a:off x="1524000" y="4641848"/>
            <a:ext cx="9144000" cy="947738"/>
          </a:xfrm>
        </p:spPr>
        <p:txBody>
          <a:bodyPr>
            <a:normAutofit/>
          </a:bodyPr>
          <a:lstStyle>
            <a:lvl1pPr marL="0" indent="0" algn="ctr">
              <a:buNone/>
              <a:defRPr sz="2300">
                <a:solidFill>
                  <a:schemeClr val="tx1"/>
                </a:solidFill>
                <a:latin typeface="+mn-lt"/>
              </a:defRPr>
            </a:lvl1pPr>
            <a:lvl2pPr marL="457200" indent="0">
              <a:buNone/>
              <a:defRPr/>
            </a:lvl2pPr>
          </a:lstStyle>
          <a:p>
            <a:pPr lvl="0"/>
            <a:r>
              <a:rPr lang="en-US"/>
              <a:t>Click to edit Master text styles</a:t>
            </a:r>
          </a:p>
        </p:txBody>
      </p:sp>
    </p:spTree>
    <p:extLst>
      <p:ext uri="{BB962C8B-B14F-4D97-AF65-F5344CB8AC3E}">
        <p14:creationId xmlns:p14="http://schemas.microsoft.com/office/powerpoint/2010/main" val="18131086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36CBE314-FF9B-EA2F-D1EB-157A86FE8496}"/>
              </a:ext>
            </a:extLst>
          </p:cNvPr>
          <p:cNvSpPr>
            <a:spLocks noGrp="1"/>
          </p:cNvSpPr>
          <p:nvPr>
            <p:ph type="dt" sz="half" idx="10"/>
          </p:nvPr>
        </p:nvSpPr>
        <p:spPr/>
        <p:txBody>
          <a:bodyPr/>
          <a:lstStyle/>
          <a:p>
            <a:r>
              <a:rPr lang="en-US"/>
              <a:t>Restricted/ Non-sensitive</a:t>
            </a:r>
          </a:p>
        </p:txBody>
      </p:sp>
      <p:sp>
        <p:nvSpPr>
          <p:cNvPr id="4" name="Slide Number Placeholder 3">
            <a:extLst>
              <a:ext uri="{FF2B5EF4-FFF2-40B4-BE49-F238E27FC236}">
                <a16:creationId xmlns:a16="http://schemas.microsoft.com/office/drawing/2014/main" id="{6A26C55C-9FEA-AEAC-31C0-A22880EEE458}"/>
              </a:ext>
            </a:extLst>
          </p:cNvPr>
          <p:cNvSpPr>
            <a:spLocks noGrp="1"/>
          </p:cNvSpPr>
          <p:nvPr>
            <p:ph type="sldNum" sz="quarter" idx="12"/>
          </p:nvPr>
        </p:nvSpPr>
        <p:spPr/>
        <p:txBody>
          <a:bodyPr/>
          <a:lstStyle/>
          <a:p>
            <a:fld id="{28C84454-11AD-448F-95DF-B8F539FD9FAB}" type="slidenum">
              <a:rPr lang="en-US" smtClean="0"/>
              <a:t>‹#›</a:t>
            </a:fld>
            <a:endParaRPr lang="en-US"/>
          </a:p>
        </p:txBody>
      </p:sp>
    </p:spTree>
    <p:extLst>
      <p:ext uri="{BB962C8B-B14F-4D97-AF65-F5344CB8AC3E}">
        <p14:creationId xmlns:p14="http://schemas.microsoft.com/office/powerpoint/2010/main" val="386579292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7_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36CBE314-FF9B-EA2F-D1EB-157A86FE8496}"/>
              </a:ext>
            </a:extLst>
          </p:cNvPr>
          <p:cNvSpPr>
            <a:spLocks noGrp="1"/>
          </p:cNvSpPr>
          <p:nvPr>
            <p:ph type="dt" sz="half" idx="10"/>
          </p:nvPr>
        </p:nvSpPr>
        <p:spPr/>
        <p:txBody>
          <a:bodyPr/>
          <a:lstStyle/>
          <a:p>
            <a:r>
              <a:rPr lang="en-US"/>
              <a:t>Restricted/ Non-sensitive</a:t>
            </a:r>
          </a:p>
        </p:txBody>
      </p:sp>
      <p:sp>
        <p:nvSpPr>
          <p:cNvPr id="4" name="Slide Number Placeholder 3">
            <a:extLst>
              <a:ext uri="{FF2B5EF4-FFF2-40B4-BE49-F238E27FC236}">
                <a16:creationId xmlns:a16="http://schemas.microsoft.com/office/drawing/2014/main" id="{6A26C55C-9FEA-AEAC-31C0-A22880EEE458}"/>
              </a:ext>
            </a:extLst>
          </p:cNvPr>
          <p:cNvSpPr>
            <a:spLocks noGrp="1"/>
          </p:cNvSpPr>
          <p:nvPr>
            <p:ph type="sldNum" sz="quarter" idx="12"/>
          </p:nvPr>
        </p:nvSpPr>
        <p:spPr/>
        <p:txBody>
          <a:bodyPr/>
          <a:lstStyle/>
          <a:p>
            <a:fld id="{28C84454-11AD-448F-95DF-B8F539FD9FAB}" type="slidenum">
              <a:rPr lang="en-US" smtClean="0"/>
              <a:t>‹#›</a:t>
            </a:fld>
            <a:endParaRPr lang="en-US"/>
          </a:p>
        </p:txBody>
      </p:sp>
      <p:sp>
        <p:nvSpPr>
          <p:cNvPr id="6" name="Rectangle 5">
            <a:extLst>
              <a:ext uri="{FF2B5EF4-FFF2-40B4-BE49-F238E27FC236}">
                <a16:creationId xmlns:a16="http://schemas.microsoft.com/office/drawing/2014/main" id="{2ACC39C5-84F2-9584-AC35-2A93515DA272}"/>
              </a:ext>
            </a:extLst>
          </p:cNvPr>
          <p:cNvSpPr/>
          <p:nvPr userDrawn="1"/>
        </p:nvSpPr>
        <p:spPr>
          <a:xfrm>
            <a:off x="-401" y="-1713"/>
            <a:ext cx="381001" cy="6856287"/>
          </a:xfrm>
          <a:prstGeom prst="rect">
            <a:avLst/>
          </a:prstGeom>
          <a:gradFill>
            <a:gsLst>
              <a:gs pos="0">
                <a:schemeClr val="accent2"/>
              </a:gs>
              <a:gs pos="44000">
                <a:schemeClr val="accent1"/>
              </a:gs>
              <a:gs pos="87000">
                <a:schemeClr val="accent4">
                  <a:alpha val="0"/>
                </a:schemeClr>
              </a:gs>
              <a:gs pos="66000">
                <a:schemeClr val="accent4"/>
              </a:gs>
            </a:gsLst>
            <a:lin ang="54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5602552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Blank">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6BA9B89B-D765-562E-0B73-09982D298615}"/>
              </a:ext>
            </a:extLst>
          </p:cNvPr>
          <p:cNvSpPr/>
          <p:nvPr userDrawn="1"/>
        </p:nvSpPr>
        <p:spPr>
          <a:xfrm>
            <a:off x="0" y="0"/>
            <a:ext cx="6096401" cy="6857999"/>
          </a:xfrm>
          <a:prstGeom prst="rect">
            <a:avLst/>
          </a:prstGeom>
          <a:gradFill flip="none" rotWithShape="1">
            <a:gsLst>
              <a:gs pos="70000">
                <a:schemeClr val="bg1">
                  <a:alpha val="0"/>
                </a:schemeClr>
              </a:gs>
              <a:gs pos="100000">
                <a:schemeClr val="accent4"/>
              </a:gs>
            </a:gsLst>
            <a:lin ang="10800000" scaled="0"/>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Date Placeholder 1">
            <a:extLst>
              <a:ext uri="{FF2B5EF4-FFF2-40B4-BE49-F238E27FC236}">
                <a16:creationId xmlns:a16="http://schemas.microsoft.com/office/drawing/2014/main" id="{36CBE314-FF9B-EA2F-D1EB-157A86FE8496}"/>
              </a:ext>
            </a:extLst>
          </p:cNvPr>
          <p:cNvSpPr>
            <a:spLocks noGrp="1"/>
          </p:cNvSpPr>
          <p:nvPr>
            <p:ph type="dt" sz="half" idx="10"/>
          </p:nvPr>
        </p:nvSpPr>
        <p:spPr/>
        <p:txBody>
          <a:bodyPr/>
          <a:lstStyle/>
          <a:p>
            <a:r>
              <a:rPr lang="en-US"/>
              <a:t>Restricted/ Non-sensitive</a:t>
            </a:r>
          </a:p>
        </p:txBody>
      </p:sp>
      <p:sp>
        <p:nvSpPr>
          <p:cNvPr id="4" name="Slide Number Placeholder 3">
            <a:extLst>
              <a:ext uri="{FF2B5EF4-FFF2-40B4-BE49-F238E27FC236}">
                <a16:creationId xmlns:a16="http://schemas.microsoft.com/office/drawing/2014/main" id="{6A26C55C-9FEA-AEAC-31C0-A22880EEE458}"/>
              </a:ext>
            </a:extLst>
          </p:cNvPr>
          <p:cNvSpPr>
            <a:spLocks noGrp="1"/>
          </p:cNvSpPr>
          <p:nvPr>
            <p:ph type="sldNum" sz="quarter" idx="12"/>
          </p:nvPr>
        </p:nvSpPr>
        <p:spPr/>
        <p:txBody>
          <a:bodyPr/>
          <a:lstStyle/>
          <a:p>
            <a:fld id="{28C84454-11AD-448F-95DF-B8F539FD9FAB}" type="slidenum">
              <a:rPr lang="en-US" smtClean="0"/>
              <a:t>‹#›</a:t>
            </a:fld>
            <a:endParaRPr lang="en-US"/>
          </a:p>
        </p:txBody>
      </p:sp>
      <p:sp>
        <p:nvSpPr>
          <p:cNvPr id="3" name="Rectangle 2">
            <a:extLst>
              <a:ext uri="{FF2B5EF4-FFF2-40B4-BE49-F238E27FC236}">
                <a16:creationId xmlns:a16="http://schemas.microsoft.com/office/drawing/2014/main" id="{B27C24EA-49EA-63D7-2DE9-9A72AD703E44}"/>
              </a:ext>
            </a:extLst>
          </p:cNvPr>
          <p:cNvSpPr/>
          <p:nvPr userDrawn="1"/>
        </p:nvSpPr>
        <p:spPr>
          <a:xfrm>
            <a:off x="0" y="-1715"/>
            <a:ext cx="6096000" cy="6857999"/>
          </a:xfrm>
          <a:prstGeom prst="rect">
            <a:avLst/>
          </a:prstGeom>
          <a:gradFill flip="none" rotWithShape="1">
            <a:gsLst>
              <a:gs pos="68000">
                <a:schemeClr val="bg1">
                  <a:alpha val="0"/>
                </a:schemeClr>
              </a:gs>
              <a:gs pos="100000">
                <a:schemeClr val="bg1"/>
              </a:gs>
            </a:gsLst>
            <a:lin ang="5400000" scaled="0"/>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5E860751-8BA5-A3CB-8463-6FCFB40EDB2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52400" y="6401117"/>
            <a:ext cx="973274" cy="320040"/>
          </a:xfrm>
          <a:prstGeom prst="rect">
            <a:avLst/>
          </a:prstGeom>
        </p:spPr>
      </p:pic>
      <p:sp>
        <p:nvSpPr>
          <p:cNvPr id="8" name="Title 1">
            <a:extLst>
              <a:ext uri="{FF2B5EF4-FFF2-40B4-BE49-F238E27FC236}">
                <a16:creationId xmlns:a16="http://schemas.microsoft.com/office/drawing/2014/main" id="{2817D45A-ADDE-0C03-0D2F-59733A7E02A4}"/>
              </a:ext>
            </a:extLst>
          </p:cNvPr>
          <p:cNvSpPr>
            <a:spLocks noGrp="1"/>
          </p:cNvSpPr>
          <p:nvPr>
            <p:ph type="title"/>
          </p:nvPr>
        </p:nvSpPr>
        <p:spPr>
          <a:xfrm>
            <a:off x="1214383" y="114300"/>
            <a:ext cx="10772886" cy="1325563"/>
          </a:xfrm>
          <a:prstGeom prst="rect">
            <a:avLst/>
          </a:prstGeom>
        </p:spPr>
        <p:txBody>
          <a:bodyPr vert="horz" lIns="91440" tIns="45720" rIns="91440" bIns="45720" rtlCol="0" anchor="ctr">
            <a:normAutofit/>
          </a:bodyPr>
          <a:lstStyle>
            <a:lvl1pPr>
              <a:defRPr lang="en-US" dirty="0">
                <a:gradFill>
                  <a:gsLst>
                    <a:gs pos="22000">
                      <a:schemeClr val="accent3"/>
                    </a:gs>
                    <a:gs pos="100000">
                      <a:schemeClr val="tx2"/>
                    </a:gs>
                  </a:gsLst>
                  <a:lin ang="0" scaled="1"/>
                </a:gradFill>
              </a:defRPr>
            </a:lvl1pPr>
          </a:lstStyle>
          <a:p>
            <a:pPr lvl="0"/>
            <a:r>
              <a:rPr lang="en-US"/>
              <a:t>Click to edit Master title style</a:t>
            </a:r>
          </a:p>
        </p:txBody>
      </p:sp>
    </p:spTree>
    <p:extLst>
      <p:ext uri="{BB962C8B-B14F-4D97-AF65-F5344CB8AC3E}">
        <p14:creationId xmlns:p14="http://schemas.microsoft.com/office/powerpoint/2010/main" val="43099748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6_Blank">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6BA9B89B-D765-562E-0B73-09982D298615}"/>
              </a:ext>
            </a:extLst>
          </p:cNvPr>
          <p:cNvSpPr/>
          <p:nvPr userDrawn="1"/>
        </p:nvSpPr>
        <p:spPr>
          <a:xfrm>
            <a:off x="0" y="0"/>
            <a:ext cx="6096401" cy="6856287"/>
          </a:xfrm>
          <a:prstGeom prst="rect">
            <a:avLst/>
          </a:prstGeom>
          <a:gradFill flip="none" rotWithShape="1">
            <a:gsLst>
              <a:gs pos="70000">
                <a:schemeClr val="bg1">
                  <a:alpha val="0"/>
                </a:schemeClr>
              </a:gs>
              <a:gs pos="100000">
                <a:schemeClr val="accent2"/>
              </a:gs>
            </a:gsLst>
            <a:lin ang="10800000" scaled="0"/>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Date Placeholder 1">
            <a:extLst>
              <a:ext uri="{FF2B5EF4-FFF2-40B4-BE49-F238E27FC236}">
                <a16:creationId xmlns:a16="http://schemas.microsoft.com/office/drawing/2014/main" id="{36CBE314-FF9B-EA2F-D1EB-157A86FE8496}"/>
              </a:ext>
            </a:extLst>
          </p:cNvPr>
          <p:cNvSpPr>
            <a:spLocks noGrp="1"/>
          </p:cNvSpPr>
          <p:nvPr>
            <p:ph type="dt" sz="half" idx="10"/>
          </p:nvPr>
        </p:nvSpPr>
        <p:spPr/>
        <p:txBody>
          <a:bodyPr/>
          <a:lstStyle/>
          <a:p>
            <a:r>
              <a:rPr lang="en-US"/>
              <a:t>Restricted/ Non-sensitive</a:t>
            </a:r>
          </a:p>
        </p:txBody>
      </p:sp>
      <p:sp>
        <p:nvSpPr>
          <p:cNvPr id="4" name="Slide Number Placeholder 3">
            <a:extLst>
              <a:ext uri="{FF2B5EF4-FFF2-40B4-BE49-F238E27FC236}">
                <a16:creationId xmlns:a16="http://schemas.microsoft.com/office/drawing/2014/main" id="{6A26C55C-9FEA-AEAC-31C0-A22880EEE458}"/>
              </a:ext>
            </a:extLst>
          </p:cNvPr>
          <p:cNvSpPr>
            <a:spLocks noGrp="1"/>
          </p:cNvSpPr>
          <p:nvPr>
            <p:ph type="sldNum" sz="quarter" idx="12"/>
          </p:nvPr>
        </p:nvSpPr>
        <p:spPr/>
        <p:txBody>
          <a:bodyPr/>
          <a:lstStyle/>
          <a:p>
            <a:fld id="{28C84454-11AD-448F-95DF-B8F539FD9FAB}" type="slidenum">
              <a:rPr lang="en-US" smtClean="0"/>
              <a:t>‹#›</a:t>
            </a:fld>
            <a:endParaRPr lang="en-US"/>
          </a:p>
        </p:txBody>
      </p:sp>
      <p:sp>
        <p:nvSpPr>
          <p:cNvPr id="3" name="Rectangle 2">
            <a:extLst>
              <a:ext uri="{FF2B5EF4-FFF2-40B4-BE49-F238E27FC236}">
                <a16:creationId xmlns:a16="http://schemas.microsoft.com/office/drawing/2014/main" id="{DDD1580F-9D58-9BB4-3362-1FF157A24332}"/>
              </a:ext>
            </a:extLst>
          </p:cNvPr>
          <p:cNvSpPr/>
          <p:nvPr userDrawn="1"/>
        </p:nvSpPr>
        <p:spPr>
          <a:xfrm>
            <a:off x="-402" y="-1715"/>
            <a:ext cx="6096401" cy="6857999"/>
          </a:xfrm>
          <a:prstGeom prst="rect">
            <a:avLst/>
          </a:prstGeom>
          <a:gradFill flip="none" rotWithShape="1">
            <a:gsLst>
              <a:gs pos="68000">
                <a:schemeClr val="bg1">
                  <a:alpha val="0"/>
                </a:schemeClr>
              </a:gs>
              <a:gs pos="100000">
                <a:schemeClr val="bg1"/>
              </a:gs>
            </a:gsLst>
            <a:lin ang="5400000" scaled="0"/>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BFFA5B4A-FA73-7F99-02A9-11972FD55A98}"/>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52400" y="6401117"/>
            <a:ext cx="973274" cy="320040"/>
          </a:xfrm>
          <a:prstGeom prst="rect">
            <a:avLst/>
          </a:prstGeom>
        </p:spPr>
      </p:pic>
      <p:sp>
        <p:nvSpPr>
          <p:cNvPr id="8" name="Title 1">
            <a:extLst>
              <a:ext uri="{FF2B5EF4-FFF2-40B4-BE49-F238E27FC236}">
                <a16:creationId xmlns:a16="http://schemas.microsoft.com/office/drawing/2014/main" id="{300B782A-94FC-CA30-C1F1-89F4080C5109}"/>
              </a:ext>
            </a:extLst>
          </p:cNvPr>
          <p:cNvSpPr>
            <a:spLocks noGrp="1"/>
          </p:cNvSpPr>
          <p:nvPr>
            <p:ph type="title"/>
          </p:nvPr>
        </p:nvSpPr>
        <p:spPr>
          <a:xfrm>
            <a:off x="1214383" y="114300"/>
            <a:ext cx="10772886" cy="1325563"/>
          </a:xfrm>
          <a:prstGeom prst="rect">
            <a:avLst/>
          </a:prstGeom>
        </p:spPr>
        <p:txBody>
          <a:bodyPr vert="horz" lIns="91440" tIns="45720" rIns="91440" bIns="45720" rtlCol="0" anchor="ctr">
            <a:normAutofit/>
          </a:bodyPr>
          <a:lstStyle>
            <a:lvl1pPr>
              <a:defRPr lang="en-US">
                <a:gradFill>
                  <a:gsLst>
                    <a:gs pos="81000">
                      <a:schemeClr val="accent2"/>
                    </a:gs>
                    <a:gs pos="14000">
                      <a:schemeClr val="accent5"/>
                    </a:gs>
                  </a:gsLst>
                  <a:lin ang="0" scaled="1"/>
                </a:gradFill>
              </a:defRPr>
            </a:lvl1pPr>
          </a:lstStyle>
          <a:p>
            <a:pPr lvl="0"/>
            <a:r>
              <a:rPr lang="en-US"/>
              <a:t>Click to edit Master title style</a:t>
            </a:r>
          </a:p>
        </p:txBody>
      </p:sp>
    </p:spTree>
    <p:extLst>
      <p:ext uri="{BB962C8B-B14F-4D97-AF65-F5344CB8AC3E}">
        <p14:creationId xmlns:p14="http://schemas.microsoft.com/office/powerpoint/2010/main" val="418784395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5_Blank">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6BA9B89B-D765-562E-0B73-09982D298615}"/>
              </a:ext>
            </a:extLst>
          </p:cNvPr>
          <p:cNvSpPr/>
          <p:nvPr userDrawn="1"/>
        </p:nvSpPr>
        <p:spPr>
          <a:xfrm>
            <a:off x="0" y="0"/>
            <a:ext cx="6096401" cy="6856287"/>
          </a:xfrm>
          <a:prstGeom prst="rect">
            <a:avLst/>
          </a:prstGeom>
          <a:gradFill flip="none" rotWithShape="1">
            <a:gsLst>
              <a:gs pos="70000">
                <a:schemeClr val="bg1">
                  <a:alpha val="0"/>
                </a:schemeClr>
              </a:gs>
              <a:gs pos="100000">
                <a:schemeClr val="accent1"/>
              </a:gs>
            </a:gsLst>
            <a:lin ang="10800000" scaled="0"/>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Date Placeholder 1">
            <a:extLst>
              <a:ext uri="{FF2B5EF4-FFF2-40B4-BE49-F238E27FC236}">
                <a16:creationId xmlns:a16="http://schemas.microsoft.com/office/drawing/2014/main" id="{36CBE314-FF9B-EA2F-D1EB-157A86FE8496}"/>
              </a:ext>
            </a:extLst>
          </p:cNvPr>
          <p:cNvSpPr>
            <a:spLocks noGrp="1"/>
          </p:cNvSpPr>
          <p:nvPr>
            <p:ph type="dt" sz="half" idx="10"/>
          </p:nvPr>
        </p:nvSpPr>
        <p:spPr/>
        <p:txBody>
          <a:bodyPr/>
          <a:lstStyle/>
          <a:p>
            <a:r>
              <a:rPr lang="en-US"/>
              <a:t>Restricted/ Non-sensitive</a:t>
            </a:r>
          </a:p>
        </p:txBody>
      </p:sp>
      <p:sp>
        <p:nvSpPr>
          <p:cNvPr id="4" name="Slide Number Placeholder 3">
            <a:extLst>
              <a:ext uri="{FF2B5EF4-FFF2-40B4-BE49-F238E27FC236}">
                <a16:creationId xmlns:a16="http://schemas.microsoft.com/office/drawing/2014/main" id="{6A26C55C-9FEA-AEAC-31C0-A22880EEE458}"/>
              </a:ext>
            </a:extLst>
          </p:cNvPr>
          <p:cNvSpPr>
            <a:spLocks noGrp="1"/>
          </p:cNvSpPr>
          <p:nvPr>
            <p:ph type="sldNum" sz="quarter" idx="12"/>
          </p:nvPr>
        </p:nvSpPr>
        <p:spPr/>
        <p:txBody>
          <a:bodyPr/>
          <a:lstStyle/>
          <a:p>
            <a:fld id="{28C84454-11AD-448F-95DF-B8F539FD9FAB}" type="slidenum">
              <a:rPr lang="en-US" smtClean="0"/>
              <a:t>‹#›</a:t>
            </a:fld>
            <a:endParaRPr lang="en-US"/>
          </a:p>
        </p:txBody>
      </p:sp>
      <p:sp>
        <p:nvSpPr>
          <p:cNvPr id="3" name="Rectangle 2">
            <a:extLst>
              <a:ext uri="{FF2B5EF4-FFF2-40B4-BE49-F238E27FC236}">
                <a16:creationId xmlns:a16="http://schemas.microsoft.com/office/drawing/2014/main" id="{C753ECFB-FB11-97DA-4AD2-AF0EDEE7B384}"/>
              </a:ext>
            </a:extLst>
          </p:cNvPr>
          <p:cNvSpPr/>
          <p:nvPr userDrawn="1"/>
        </p:nvSpPr>
        <p:spPr>
          <a:xfrm>
            <a:off x="0" y="-1715"/>
            <a:ext cx="6096000" cy="6857999"/>
          </a:xfrm>
          <a:prstGeom prst="rect">
            <a:avLst/>
          </a:prstGeom>
          <a:gradFill flip="none" rotWithShape="1">
            <a:gsLst>
              <a:gs pos="68000">
                <a:schemeClr val="bg1">
                  <a:alpha val="0"/>
                </a:schemeClr>
              </a:gs>
              <a:gs pos="100000">
                <a:schemeClr val="bg1"/>
              </a:gs>
            </a:gsLst>
            <a:lin ang="5400000" scaled="0"/>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A78545B7-809F-493A-C52F-2B6257EA0961}"/>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52400" y="6401117"/>
            <a:ext cx="973274" cy="320040"/>
          </a:xfrm>
          <a:prstGeom prst="rect">
            <a:avLst/>
          </a:prstGeom>
        </p:spPr>
      </p:pic>
      <p:sp>
        <p:nvSpPr>
          <p:cNvPr id="7" name="Title 1">
            <a:extLst>
              <a:ext uri="{FF2B5EF4-FFF2-40B4-BE49-F238E27FC236}">
                <a16:creationId xmlns:a16="http://schemas.microsoft.com/office/drawing/2014/main" id="{95345058-92A3-49F6-F9BC-241BDFA40481}"/>
              </a:ext>
            </a:extLst>
          </p:cNvPr>
          <p:cNvSpPr>
            <a:spLocks noGrp="1"/>
          </p:cNvSpPr>
          <p:nvPr>
            <p:ph type="title"/>
          </p:nvPr>
        </p:nvSpPr>
        <p:spPr>
          <a:xfrm>
            <a:off x="1214383" y="114300"/>
            <a:ext cx="10772886" cy="1325563"/>
          </a:xfrm>
          <a:prstGeom prst="rect">
            <a:avLst/>
          </a:prstGeom>
          <a:noFill/>
        </p:spPr>
        <p:txBody>
          <a:bodyPr vert="horz" lIns="91440" tIns="45720" rIns="91440" bIns="45720" rtlCol="0" anchor="ctr">
            <a:normAutofit/>
          </a:bodyPr>
          <a:lstStyle>
            <a:lvl1pPr>
              <a:defRPr lang="en-US" dirty="0">
                <a:gradFill>
                  <a:gsLst>
                    <a:gs pos="23000">
                      <a:schemeClr val="accent6"/>
                    </a:gs>
                    <a:gs pos="97000">
                      <a:schemeClr val="accent1"/>
                    </a:gs>
                  </a:gsLst>
                  <a:lin ang="0" scaled="1"/>
                </a:gradFill>
              </a:defRPr>
            </a:lvl1pPr>
          </a:lstStyle>
          <a:p>
            <a:pPr lvl="0"/>
            <a:r>
              <a:rPr lang="en-US"/>
              <a:t>Click to edit Master title style</a:t>
            </a:r>
          </a:p>
        </p:txBody>
      </p:sp>
    </p:spTree>
    <p:extLst>
      <p:ext uri="{BB962C8B-B14F-4D97-AF65-F5344CB8AC3E}">
        <p14:creationId xmlns:p14="http://schemas.microsoft.com/office/powerpoint/2010/main" val="97927980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2_Blank">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6BA9B89B-D765-562E-0B73-09982D298615}"/>
              </a:ext>
            </a:extLst>
          </p:cNvPr>
          <p:cNvSpPr/>
          <p:nvPr userDrawn="1"/>
        </p:nvSpPr>
        <p:spPr>
          <a:xfrm>
            <a:off x="-402" y="-1713"/>
            <a:ext cx="6096401" cy="6856287"/>
          </a:xfrm>
          <a:prstGeom prst="rect">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Date Placeholder 1">
            <a:extLst>
              <a:ext uri="{FF2B5EF4-FFF2-40B4-BE49-F238E27FC236}">
                <a16:creationId xmlns:a16="http://schemas.microsoft.com/office/drawing/2014/main" id="{36CBE314-FF9B-EA2F-D1EB-157A86FE8496}"/>
              </a:ext>
            </a:extLst>
          </p:cNvPr>
          <p:cNvSpPr>
            <a:spLocks noGrp="1"/>
          </p:cNvSpPr>
          <p:nvPr>
            <p:ph type="dt" sz="half" idx="10"/>
          </p:nvPr>
        </p:nvSpPr>
        <p:spPr/>
        <p:txBody>
          <a:bodyPr/>
          <a:lstStyle/>
          <a:p>
            <a:r>
              <a:rPr lang="en-US"/>
              <a:t>Restricted/ Non-sensitive</a:t>
            </a:r>
          </a:p>
        </p:txBody>
      </p:sp>
      <p:sp>
        <p:nvSpPr>
          <p:cNvPr id="4" name="Slide Number Placeholder 3">
            <a:extLst>
              <a:ext uri="{FF2B5EF4-FFF2-40B4-BE49-F238E27FC236}">
                <a16:creationId xmlns:a16="http://schemas.microsoft.com/office/drawing/2014/main" id="{6A26C55C-9FEA-AEAC-31C0-A22880EEE458}"/>
              </a:ext>
            </a:extLst>
          </p:cNvPr>
          <p:cNvSpPr>
            <a:spLocks noGrp="1"/>
          </p:cNvSpPr>
          <p:nvPr>
            <p:ph type="sldNum" sz="quarter" idx="12"/>
          </p:nvPr>
        </p:nvSpPr>
        <p:spPr/>
        <p:txBody>
          <a:bodyPr/>
          <a:lstStyle/>
          <a:p>
            <a:fld id="{28C84454-11AD-448F-95DF-B8F539FD9FAB}" type="slidenum">
              <a:rPr lang="en-US" smtClean="0"/>
              <a:t>‹#›</a:t>
            </a:fld>
            <a:endParaRPr lang="en-US"/>
          </a:p>
        </p:txBody>
      </p:sp>
      <p:sp>
        <p:nvSpPr>
          <p:cNvPr id="3" name="Rectangle: Rounded Corners 2">
            <a:extLst>
              <a:ext uri="{FF2B5EF4-FFF2-40B4-BE49-F238E27FC236}">
                <a16:creationId xmlns:a16="http://schemas.microsoft.com/office/drawing/2014/main" id="{B02595E4-0DEE-382A-B52A-BCA8E6225426}"/>
              </a:ext>
            </a:extLst>
          </p:cNvPr>
          <p:cNvSpPr/>
          <p:nvPr userDrawn="1"/>
        </p:nvSpPr>
        <p:spPr>
          <a:xfrm>
            <a:off x="3605048" y="2301766"/>
            <a:ext cx="8586952" cy="2196662"/>
          </a:xfrm>
          <a:prstGeom prst="roundRect">
            <a:avLst>
              <a:gd name="adj" fmla="val 0"/>
            </a:avLst>
          </a:prstGeom>
          <a:solidFill>
            <a:schemeClr val="accent4">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itle 1">
            <a:extLst>
              <a:ext uri="{FF2B5EF4-FFF2-40B4-BE49-F238E27FC236}">
                <a16:creationId xmlns:a16="http://schemas.microsoft.com/office/drawing/2014/main" id="{91B15C77-1691-D271-EDBA-D8B4E0F65384}"/>
              </a:ext>
            </a:extLst>
          </p:cNvPr>
          <p:cNvSpPr>
            <a:spLocks noGrp="1"/>
          </p:cNvSpPr>
          <p:nvPr>
            <p:ph type="title"/>
          </p:nvPr>
        </p:nvSpPr>
        <p:spPr>
          <a:xfrm>
            <a:off x="3947429" y="2763648"/>
            <a:ext cx="8092172" cy="1325563"/>
          </a:xfrm>
          <a:prstGeom prst="rect">
            <a:avLst/>
          </a:prstGeom>
        </p:spPr>
        <p:txBody>
          <a:bodyPr/>
          <a:lstStyle/>
          <a:p>
            <a:r>
              <a:rPr lang="en-US"/>
              <a:t>Click to edit Master title style</a:t>
            </a:r>
          </a:p>
        </p:txBody>
      </p:sp>
      <p:pic>
        <p:nvPicPr>
          <p:cNvPr id="7" name="Picture 6">
            <a:extLst>
              <a:ext uri="{FF2B5EF4-FFF2-40B4-BE49-F238E27FC236}">
                <a16:creationId xmlns:a16="http://schemas.microsoft.com/office/drawing/2014/main" id="{A60484B3-6B42-CDD3-7769-1B5EE4886FA1}"/>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049394" y="393049"/>
            <a:ext cx="973274" cy="320040"/>
          </a:xfrm>
          <a:prstGeom prst="rect">
            <a:avLst/>
          </a:prstGeom>
        </p:spPr>
      </p:pic>
    </p:spTree>
    <p:extLst>
      <p:ext uri="{BB962C8B-B14F-4D97-AF65-F5344CB8AC3E}">
        <p14:creationId xmlns:p14="http://schemas.microsoft.com/office/powerpoint/2010/main" val="151033896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4_Blank">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6BA9B89B-D765-562E-0B73-09982D298615}"/>
              </a:ext>
            </a:extLst>
          </p:cNvPr>
          <p:cNvSpPr/>
          <p:nvPr userDrawn="1"/>
        </p:nvSpPr>
        <p:spPr>
          <a:xfrm>
            <a:off x="-402" y="-1713"/>
            <a:ext cx="6096401" cy="6856287"/>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Date Placeholder 1">
            <a:extLst>
              <a:ext uri="{FF2B5EF4-FFF2-40B4-BE49-F238E27FC236}">
                <a16:creationId xmlns:a16="http://schemas.microsoft.com/office/drawing/2014/main" id="{36CBE314-FF9B-EA2F-D1EB-157A86FE8496}"/>
              </a:ext>
            </a:extLst>
          </p:cNvPr>
          <p:cNvSpPr>
            <a:spLocks noGrp="1"/>
          </p:cNvSpPr>
          <p:nvPr>
            <p:ph type="dt" sz="half" idx="10"/>
          </p:nvPr>
        </p:nvSpPr>
        <p:spPr/>
        <p:txBody>
          <a:bodyPr/>
          <a:lstStyle/>
          <a:p>
            <a:r>
              <a:rPr lang="en-US"/>
              <a:t>Restricted/ Non-sensitive</a:t>
            </a:r>
          </a:p>
        </p:txBody>
      </p:sp>
      <p:sp>
        <p:nvSpPr>
          <p:cNvPr id="4" name="Slide Number Placeholder 3">
            <a:extLst>
              <a:ext uri="{FF2B5EF4-FFF2-40B4-BE49-F238E27FC236}">
                <a16:creationId xmlns:a16="http://schemas.microsoft.com/office/drawing/2014/main" id="{6A26C55C-9FEA-AEAC-31C0-A22880EEE458}"/>
              </a:ext>
            </a:extLst>
          </p:cNvPr>
          <p:cNvSpPr>
            <a:spLocks noGrp="1"/>
          </p:cNvSpPr>
          <p:nvPr>
            <p:ph type="sldNum" sz="quarter" idx="12"/>
          </p:nvPr>
        </p:nvSpPr>
        <p:spPr/>
        <p:txBody>
          <a:bodyPr/>
          <a:lstStyle/>
          <a:p>
            <a:fld id="{28C84454-11AD-448F-95DF-B8F539FD9FAB}" type="slidenum">
              <a:rPr lang="en-US" smtClean="0"/>
              <a:t>‹#›</a:t>
            </a:fld>
            <a:endParaRPr lang="en-US"/>
          </a:p>
        </p:txBody>
      </p:sp>
      <p:sp>
        <p:nvSpPr>
          <p:cNvPr id="3" name="Rectangle: Rounded Corners 2">
            <a:extLst>
              <a:ext uri="{FF2B5EF4-FFF2-40B4-BE49-F238E27FC236}">
                <a16:creationId xmlns:a16="http://schemas.microsoft.com/office/drawing/2014/main" id="{32383092-80EF-4069-3C43-458204DF82DF}"/>
              </a:ext>
            </a:extLst>
          </p:cNvPr>
          <p:cNvSpPr/>
          <p:nvPr userDrawn="1"/>
        </p:nvSpPr>
        <p:spPr>
          <a:xfrm>
            <a:off x="3605048" y="2301766"/>
            <a:ext cx="8586952" cy="2196662"/>
          </a:xfrm>
          <a:prstGeom prst="roundRect">
            <a:avLst>
              <a:gd name="adj" fmla="val 0"/>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itle 1">
            <a:extLst>
              <a:ext uri="{FF2B5EF4-FFF2-40B4-BE49-F238E27FC236}">
                <a16:creationId xmlns:a16="http://schemas.microsoft.com/office/drawing/2014/main" id="{C4D247E9-6D61-ECAA-420C-D1976FAD40DA}"/>
              </a:ext>
            </a:extLst>
          </p:cNvPr>
          <p:cNvSpPr>
            <a:spLocks noGrp="1"/>
          </p:cNvSpPr>
          <p:nvPr>
            <p:ph type="title"/>
          </p:nvPr>
        </p:nvSpPr>
        <p:spPr>
          <a:xfrm>
            <a:off x="3947429" y="2763648"/>
            <a:ext cx="8092172" cy="1325563"/>
          </a:xfrm>
          <a:prstGeom prst="rect">
            <a:avLst/>
          </a:prstGeom>
        </p:spPr>
        <p:txBody>
          <a:bodyPr/>
          <a:lstStyle/>
          <a:p>
            <a:r>
              <a:rPr lang="en-US"/>
              <a:t>Click to edit Master title style</a:t>
            </a:r>
          </a:p>
        </p:txBody>
      </p:sp>
      <p:pic>
        <p:nvPicPr>
          <p:cNvPr id="7" name="Picture 6">
            <a:extLst>
              <a:ext uri="{FF2B5EF4-FFF2-40B4-BE49-F238E27FC236}">
                <a16:creationId xmlns:a16="http://schemas.microsoft.com/office/drawing/2014/main" id="{C9830228-7D7B-4D8F-38F1-47AB7AA2FE6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049394" y="393049"/>
            <a:ext cx="973274" cy="320040"/>
          </a:xfrm>
          <a:prstGeom prst="rect">
            <a:avLst/>
          </a:prstGeom>
        </p:spPr>
      </p:pic>
    </p:spTree>
    <p:extLst>
      <p:ext uri="{BB962C8B-B14F-4D97-AF65-F5344CB8AC3E}">
        <p14:creationId xmlns:p14="http://schemas.microsoft.com/office/powerpoint/2010/main" val="423166721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3_Blank">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6BA9B89B-D765-562E-0B73-09982D298615}"/>
              </a:ext>
            </a:extLst>
          </p:cNvPr>
          <p:cNvSpPr/>
          <p:nvPr userDrawn="1"/>
        </p:nvSpPr>
        <p:spPr>
          <a:xfrm>
            <a:off x="-402" y="-1713"/>
            <a:ext cx="6096401" cy="6856287"/>
          </a:xfrm>
          <a:prstGeom prst="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Date Placeholder 1">
            <a:extLst>
              <a:ext uri="{FF2B5EF4-FFF2-40B4-BE49-F238E27FC236}">
                <a16:creationId xmlns:a16="http://schemas.microsoft.com/office/drawing/2014/main" id="{36CBE314-FF9B-EA2F-D1EB-157A86FE8496}"/>
              </a:ext>
            </a:extLst>
          </p:cNvPr>
          <p:cNvSpPr>
            <a:spLocks noGrp="1"/>
          </p:cNvSpPr>
          <p:nvPr>
            <p:ph type="dt" sz="half" idx="10"/>
          </p:nvPr>
        </p:nvSpPr>
        <p:spPr/>
        <p:txBody>
          <a:bodyPr/>
          <a:lstStyle/>
          <a:p>
            <a:r>
              <a:rPr lang="en-US"/>
              <a:t>Restricted/ Non-sensitive</a:t>
            </a:r>
          </a:p>
        </p:txBody>
      </p:sp>
      <p:sp>
        <p:nvSpPr>
          <p:cNvPr id="4" name="Slide Number Placeholder 3">
            <a:extLst>
              <a:ext uri="{FF2B5EF4-FFF2-40B4-BE49-F238E27FC236}">
                <a16:creationId xmlns:a16="http://schemas.microsoft.com/office/drawing/2014/main" id="{6A26C55C-9FEA-AEAC-31C0-A22880EEE458}"/>
              </a:ext>
            </a:extLst>
          </p:cNvPr>
          <p:cNvSpPr>
            <a:spLocks noGrp="1"/>
          </p:cNvSpPr>
          <p:nvPr>
            <p:ph type="sldNum" sz="quarter" idx="12"/>
          </p:nvPr>
        </p:nvSpPr>
        <p:spPr/>
        <p:txBody>
          <a:bodyPr/>
          <a:lstStyle/>
          <a:p>
            <a:fld id="{28C84454-11AD-448F-95DF-B8F539FD9FAB}" type="slidenum">
              <a:rPr lang="en-US" smtClean="0"/>
              <a:t>‹#›</a:t>
            </a:fld>
            <a:endParaRPr lang="en-US"/>
          </a:p>
        </p:txBody>
      </p:sp>
      <p:sp>
        <p:nvSpPr>
          <p:cNvPr id="3" name="Rectangle: Rounded Corners 2">
            <a:extLst>
              <a:ext uri="{FF2B5EF4-FFF2-40B4-BE49-F238E27FC236}">
                <a16:creationId xmlns:a16="http://schemas.microsoft.com/office/drawing/2014/main" id="{47760DD0-58E6-5476-26D5-618DCA7F1B78}"/>
              </a:ext>
            </a:extLst>
          </p:cNvPr>
          <p:cNvSpPr/>
          <p:nvPr userDrawn="1"/>
        </p:nvSpPr>
        <p:spPr>
          <a:xfrm>
            <a:off x="3605048" y="2301766"/>
            <a:ext cx="8586952" cy="2196662"/>
          </a:xfrm>
          <a:prstGeom prst="roundRect">
            <a:avLst>
              <a:gd name="adj" fmla="val 0"/>
            </a:avLst>
          </a:prstGeom>
          <a:solidFill>
            <a:schemeClr val="accent1">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itle 1">
            <a:extLst>
              <a:ext uri="{FF2B5EF4-FFF2-40B4-BE49-F238E27FC236}">
                <a16:creationId xmlns:a16="http://schemas.microsoft.com/office/drawing/2014/main" id="{7F742063-E68B-C726-FED0-07F26F433F6C}"/>
              </a:ext>
            </a:extLst>
          </p:cNvPr>
          <p:cNvSpPr>
            <a:spLocks noGrp="1"/>
          </p:cNvSpPr>
          <p:nvPr>
            <p:ph type="title"/>
          </p:nvPr>
        </p:nvSpPr>
        <p:spPr>
          <a:xfrm>
            <a:off x="3947429" y="2763648"/>
            <a:ext cx="8092172" cy="1325563"/>
          </a:xfrm>
          <a:prstGeom prst="rect">
            <a:avLst/>
          </a:prstGeom>
        </p:spPr>
        <p:txBody>
          <a:bodyPr/>
          <a:lstStyle/>
          <a:p>
            <a:r>
              <a:rPr lang="en-US"/>
              <a:t>Click to edit Master title style</a:t>
            </a:r>
          </a:p>
        </p:txBody>
      </p:sp>
      <p:pic>
        <p:nvPicPr>
          <p:cNvPr id="7" name="Picture 6">
            <a:extLst>
              <a:ext uri="{FF2B5EF4-FFF2-40B4-BE49-F238E27FC236}">
                <a16:creationId xmlns:a16="http://schemas.microsoft.com/office/drawing/2014/main" id="{146D6E52-D657-D44D-57E0-93130AE5C75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049394" y="393049"/>
            <a:ext cx="973274" cy="320040"/>
          </a:xfrm>
          <a:prstGeom prst="rect">
            <a:avLst/>
          </a:prstGeom>
        </p:spPr>
      </p:pic>
    </p:spTree>
    <p:extLst>
      <p:ext uri="{BB962C8B-B14F-4D97-AF65-F5344CB8AC3E}">
        <p14:creationId xmlns:p14="http://schemas.microsoft.com/office/powerpoint/2010/main" val="158190188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AB93FF-D898-C9B8-713D-9BCA1A1B8FA7}"/>
              </a:ext>
            </a:extLst>
          </p:cNvPr>
          <p:cNvSpPr>
            <a:spLocks noGrp="1"/>
          </p:cNvSpPr>
          <p:nvPr>
            <p:ph type="title"/>
          </p:nvPr>
        </p:nvSpPr>
        <p:spPr>
          <a:xfrm>
            <a:off x="839788" y="457200"/>
            <a:ext cx="3932237" cy="1600200"/>
          </a:xfrm>
          <a:prstGeom prst="rect">
            <a:avLst/>
          </a:prstGeom>
        </p:spPr>
        <p:txBody>
          <a:bodyPr vert="horz" lIns="91440" tIns="45720" rIns="91440" bIns="45720" rtlCol="0" anchor="ctr">
            <a:normAutofit/>
          </a:bodyPr>
          <a:lstStyle>
            <a:lvl1pPr>
              <a:defRPr lang="en-US" sz="3200">
                <a:gradFill>
                  <a:gsLst>
                    <a:gs pos="22000">
                      <a:schemeClr val="accent3"/>
                    </a:gs>
                    <a:gs pos="100000">
                      <a:schemeClr val="tx2"/>
                    </a:gs>
                  </a:gsLst>
                  <a:lin ang="0" scaled="1"/>
                </a:gradFill>
              </a:defRPr>
            </a:lvl1pPr>
          </a:lstStyle>
          <a:p>
            <a:pPr lvl="0"/>
            <a:r>
              <a:rPr lang="en-US"/>
              <a:t>Click to edit Master title style</a:t>
            </a:r>
          </a:p>
        </p:txBody>
      </p:sp>
      <p:sp>
        <p:nvSpPr>
          <p:cNvPr id="3" name="Content Placeholder 2">
            <a:extLst>
              <a:ext uri="{FF2B5EF4-FFF2-40B4-BE49-F238E27FC236}">
                <a16:creationId xmlns:a16="http://schemas.microsoft.com/office/drawing/2014/main" id="{B522E3EC-EBB3-2C2D-CD3A-3D2E98221E6F}"/>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2F62DEEC-E26C-60E7-E38D-5E344BE8205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8E5C4EDF-50B3-F4E7-46C3-8901337200AD}"/>
              </a:ext>
            </a:extLst>
          </p:cNvPr>
          <p:cNvSpPr>
            <a:spLocks noGrp="1"/>
          </p:cNvSpPr>
          <p:nvPr>
            <p:ph type="dt" sz="half" idx="10"/>
          </p:nvPr>
        </p:nvSpPr>
        <p:spPr/>
        <p:txBody>
          <a:bodyPr/>
          <a:lstStyle/>
          <a:p>
            <a:r>
              <a:rPr lang="en-US"/>
              <a:t>Restricted/ Non-sensitive</a:t>
            </a:r>
          </a:p>
        </p:txBody>
      </p:sp>
      <p:sp>
        <p:nvSpPr>
          <p:cNvPr id="7" name="Slide Number Placeholder 6">
            <a:extLst>
              <a:ext uri="{FF2B5EF4-FFF2-40B4-BE49-F238E27FC236}">
                <a16:creationId xmlns:a16="http://schemas.microsoft.com/office/drawing/2014/main" id="{156D9E61-D45F-4D16-5EE4-2DBB441A9B1E}"/>
              </a:ext>
            </a:extLst>
          </p:cNvPr>
          <p:cNvSpPr>
            <a:spLocks noGrp="1"/>
          </p:cNvSpPr>
          <p:nvPr>
            <p:ph type="sldNum" sz="quarter" idx="12"/>
          </p:nvPr>
        </p:nvSpPr>
        <p:spPr/>
        <p:txBody>
          <a:bodyPr/>
          <a:lstStyle/>
          <a:p>
            <a:fld id="{28C84454-11AD-448F-95DF-B8F539FD9FAB}" type="slidenum">
              <a:rPr lang="en-US" smtClean="0"/>
              <a:t>‹#›</a:t>
            </a:fld>
            <a:endParaRPr lang="en-US"/>
          </a:p>
        </p:txBody>
      </p:sp>
      <p:sp>
        <p:nvSpPr>
          <p:cNvPr id="8" name="Rectangle 7">
            <a:extLst>
              <a:ext uri="{FF2B5EF4-FFF2-40B4-BE49-F238E27FC236}">
                <a16:creationId xmlns:a16="http://schemas.microsoft.com/office/drawing/2014/main" id="{CCCB752A-6CBD-B57E-C4CA-CEEC33506BF4}"/>
              </a:ext>
            </a:extLst>
          </p:cNvPr>
          <p:cNvSpPr/>
          <p:nvPr userDrawn="1"/>
        </p:nvSpPr>
        <p:spPr>
          <a:xfrm rot="16200000">
            <a:off x="6005161" y="-6072539"/>
            <a:ext cx="181677" cy="12192000"/>
          </a:xfrm>
          <a:prstGeom prst="rect">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9" name="Straight Connector 8">
            <a:extLst>
              <a:ext uri="{FF2B5EF4-FFF2-40B4-BE49-F238E27FC236}">
                <a16:creationId xmlns:a16="http://schemas.microsoft.com/office/drawing/2014/main" id="{97D470D9-9A11-07F2-FB1B-E04051FC912B}"/>
              </a:ext>
            </a:extLst>
          </p:cNvPr>
          <p:cNvCxnSpPr>
            <a:cxnSpLocks/>
          </p:cNvCxnSpPr>
          <p:nvPr userDrawn="1"/>
        </p:nvCxnSpPr>
        <p:spPr>
          <a:xfrm flipH="1">
            <a:off x="5183188" y="498284"/>
            <a:ext cx="6170611" cy="0"/>
          </a:xfrm>
          <a:prstGeom prst="line">
            <a:avLst/>
          </a:prstGeom>
          <a:ln w="38100">
            <a:solidFill>
              <a:schemeClr val="accent4"/>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82971695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1_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AB93FF-D898-C9B8-713D-9BCA1A1B8FA7}"/>
              </a:ext>
            </a:extLst>
          </p:cNvPr>
          <p:cNvSpPr>
            <a:spLocks noGrp="1"/>
          </p:cNvSpPr>
          <p:nvPr>
            <p:ph type="title"/>
          </p:nvPr>
        </p:nvSpPr>
        <p:spPr>
          <a:xfrm>
            <a:off x="839788" y="457200"/>
            <a:ext cx="3932237" cy="1600200"/>
          </a:xfrm>
          <a:prstGeom prst="rect">
            <a:avLst/>
          </a:prstGeom>
        </p:spPr>
        <p:txBody>
          <a:bodyPr vert="horz" lIns="91440" tIns="45720" rIns="91440" bIns="45720" rtlCol="0" anchor="ctr">
            <a:normAutofit/>
          </a:bodyPr>
          <a:lstStyle>
            <a:lvl1pPr>
              <a:defRPr lang="en-US" sz="3200" dirty="0">
                <a:gradFill>
                  <a:gsLst>
                    <a:gs pos="81000">
                      <a:schemeClr val="accent2"/>
                    </a:gs>
                    <a:gs pos="14000">
                      <a:schemeClr val="accent5"/>
                    </a:gs>
                  </a:gsLst>
                  <a:lin ang="0" scaled="1"/>
                </a:gradFill>
              </a:defRPr>
            </a:lvl1pPr>
          </a:lstStyle>
          <a:p>
            <a:pPr lvl="0"/>
            <a:r>
              <a:rPr lang="en-US"/>
              <a:t>Click to edit Master title style</a:t>
            </a:r>
          </a:p>
        </p:txBody>
      </p:sp>
      <p:sp>
        <p:nvSpPr>
          <p:cNvPr id="3" name="Content Placeholder 2">
            <a:extLst>
              <a:ext uri="{FF2B5EF4-FFF2-40B4-BE49-F238E27FC236}">
                <a16:creationId xmlns:a16="http://schemas.microsoft.com/office/drawing/2014/main" id="{B522E3EC-EBB3-2C2D-CD3A-3D2E98221E6F}"/>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2F62DEEC-E26C-60E7-E38D-5E344BE8205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8E5C4EDF-50B3-F4E7-46C3-8901337200AD}"/>
              </a:ext>
            </a:extLst>
          </p:cNvPr>
          <p:cNvSpPr>
            <a:spLocks noGrp="1"/>
          </p:cNvSpPr>
          <p:nvPr>
            <p:ph type="dt" sz="half" idx="10"/>
          </p:nvPr>
        </p:nvSpPr>
        <p:spPr/>
        <p:txBody>
          <a:bodyPr/>
          <a:lstStyle/>
          <a:p>
            <a:r>
              <a:rPr lang="en-US"/>
              <a:t>Restricted/ Non-sensitive</a:t>
            </a:r>
          </a:p>
        </p:txBody>
      </p:sp>
      <p:sp>
        <p:nvSpPr>
          <p:cNvPr id="7" name="Slide Number Placeholder 6">
            <a:extLst>
              <a:ext uri="{FF2B5EF4-FFF2-40B4-BE49-F238E27FC236}">
                <a16:creationId xmlns:a16="http://schemas.microsoft.com/office/drawing/2014/main" id="{156D9E61-D45F-4D16-5EE4-2DBB441A9B1E}"/>
              </a:ext>
            </a:extLst>
          </p:cNvPr>
          <p:cNvSpPr>
            <a:spLocks noGrp="1"/>
          </p:cNvSpPr>
          <p:nvPr>
            <p:ph type="sldNum" sz="quarter" idx="12"/>
          </p:nvPr>
        </p:nvSpPr>
        <p:spPr/>
        <p:txBody>
          <a:bodyPr/>
          <a:lstStyle/>
          <a:p>
            <a:fld id="{28C84454-11AD-448F-95DF-B8F539FD9FAB}" type="slidenum">
              <a:rPr lang="en-US" smtClean="0"/>
              <a:t>‹#›</a:t>
            </a:fld>
            <a:endParaRPr lang="en-US"/>
          </a:p>
        </p:txBody>
      </p:sp>
      <p:sp>
        <p:nvSpPr>
          <p:cNvPr id="8" name="Rectangle 7">
            <a:extLst>
              <a:ext uri="{FF2B5EF4-FFF2-40B4-BE49-F238E27FC236}">
                <a16:creationId xmlns:a16="http://schemas.microsoft.com/office/drawing/2014/main" id="{CCCB752A-6CBD-B57E-C4CA-CEEC33506BF4}"/>
              </a:ext>
            </a:extLst>
          </p:cNvPr>
          <p:cNvSpPr/>
          <p:nvPr userDrawn="1"/>
        </p:nvSpPr>
        <p:spPr>
          <a:xfrm rot="16200000">
            <a:off x="6005161" y="-6072539"/>
            <a:ext cx="181677" cy="12192000"/>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9" name="Straight Connector 8">
            <a:extLst>
              <a:ext uri="{FF2B5EF4-FFF2-40B4-BE49-F238E27FC236}">
                <a16:creationId xmlns:a16="http://schemas.microsoft.com/office/drawing/2014/main" id="{97D470D9-9A11-07F2-FB1B-E04051FC912B}"/>
              </a:ext>
            </a:extLst>
          </p:cNvPr>
          <p:cNvCxnSpPr>
            <a:cxnSpLocks/>
          </p:cNvCxnSpPr>
          <p:nvPr userDrawn="1"/>
        </p:nvCxnSpPr>
        <p:spPr>
          <a:xfrm flipH="1">
            <a:off x="5183188" y="498284"/>
            <a:ext cx="6170611" cy="0"/>
          </a:xfrm>
          <a:prstGeom prst="line">
            <a:avLst/>
          </a:prstGeom>
          <a:ln w="38100">
            <a:solidFill>
              <a:schemeClr val="accent2"/>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99030724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184237-C485-12F1-653D-945382ED00F7}"/>
              </a:ext>
            </a:extLst>
          </p:cNvPr>
          <p:cNvSpPr>
            <a:spLocks noGrp="1"/>
          </p:cNvSpPr>
          <p:nvPr>
            <p:ph type="title"/>
          </p:nvPr>
        </p:nvSpPr>
        <p:spPr>
          <a:xfrm>
            <a:off x="557158" y="114300"/>
            <a:ext cx="10772886" cy="1325563"/>
          </a:xfrm>
          <a:prstGeom prst="rect">
            <a:avLst/>
          </a:prstGeom>
          <a:noFill/>
        </p:spPr>
        <p:txBody>
          <a:bodyPr/>
          <a:lstStyle>
            <a:lvl1pPr>
              <a:defRPr>
                <a:gradFill>
                  <a:gsLst>
                    <a:gs pos="23000">
                      <a:schemeClr val="accent6"/>
                    </a:gs>
                    <a:gs pos="97000">
                      <a:schemeClr val="accent1"/>
                    </a:gs>
                  </a:gsLst>
                  <a:lin ang="0" scaled="1"/>
                </a:gradFill>
              </a:defRPr>
            </a:lvl1pPr>
          </a:lstStyle>
          <a:p>
            <a:r>
              <a:rPr lang="en-US"/>
              <a:t>Click to edit Master title style</a:t>
            </a:r>
          </a:p>
        </p:txBody>
      </p:sp>
      <p:sp>
        <p:nvSpPr>
          <p:cNvPr id="3" name="Content Placeholder 2">
            <a:extLst>
              <a:ext uri="{FF2B5EF4-FFF2-40B4-BE49-F238E27FC236}">
                <a16:creationId xmlns:a16="http://schemas.microsoft.com/office/drawing/2014/main" id="{D317FBB9-B3A2-AD9E-AC10-B3626BCA02E7}"/>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E7CEC71-EDD7-4421-EDD0-78598F41F8CA}"/>
              </a:ext>
            </a:extLst>
          </p:cNvPr>
          <p:cNvSpPr>
            <a:spLocks noGrp="1"/>
          </p:cNvSpPr>
          <p:nvPr>
            <p:ph type="dt" sz="half" idx="10"/>
          </p:nvPr>
        </p:nvSpPr>
        <p:spPr/>
        <p:txBody>
          <a:bodyPr/>
          <a:lstStyle/>
          <a:p>
            <a:r>
              <a:rPr lang="en-US"/>
              <a:t>Restricted/ Non-sensitive</a:t>
            </a:r>
          </a:p>
        </p:txBody>
      </p:sp>
      <p:sp>
        <p:nvSpPr>
          <p:cNvPr id="6" name="Slide Number Placeholder 5">
            <a:extLst>
              <a:ext uri="{FF2B5EF4-FFF2-40B4-BE49-F238E27FC236}">
                <a16:creationId xmlns:a16="http://schemas.microsoft.com/office/drawing/2014/main" id="{27611A18-AB1C-6591-B988-9BDA03CF52FB}"/>
              </a:ext>
            </a:extLst>
          </p:cNvPr>
          <p:cNvSpPr>
            <a:spLocks noGrp="1"/>
          </p:cNvSpPr>
          <p:nvPr>
            <p:ph type="sldNum" sz="quarter" idx="12"/>
          </p:nvPr>
        </p:nvSpPr>
        <p:spPr/>
        <p:txBody>
          <a:bodyPr/>
          <a:lstStyle/>
          <a:p>
            <a:fld id="{28C84454-11AD-448F-95DF-B8F539FD9FAB}" type="slidenum">
              <a:rPr lang="en-US" smtClean="0"/>
              <a:t>‹#›</a:t>
            </a:fld>
            <a:endParaRPr lang="en-US"/>
          </a:p>
        </p:txBody>
      </p:sp>
      <p:cxnSp>
        <p:nvCxnSpPr>
          <p:cNvPr id="9" name="Straight Connector 8">
            <a:extLst>
              <a:ext uri="{FF2B5EF4-FFF2-40B4-BE49-F238E27FC236}">
                <a16:creationId xmlns:a16="http://schemas.microsoft.com/office/drawing/2014/main" id="{83FFA0A5-D654-6FB3-F27B-A0358257E5F1}"/>
              </a:ext>
            </a:extLst>
          </p:cNvPr>
          <p:cNvCxnSpPr>
            <a:cxnSpLocks/>
          </p:cNvCxnSpPr>
          <p:nvPr userDrawn="1"/>
        </p:nvCxnSpPr>
        <p:spPr>
          <a:xfrm>
            <a:off x="590539" y="1825625"/>
            <a:ext cx="0" cy="4351338"/>
          </a:xfrm>
          <a:prstGeom prst="line">
            <a:avLst/>
          </a:prstGeom>
          <a:ln w="38100">
            <a:solidFill>
              <a:schemeClr val="accent1"/>
            </a:solidFill>
          </a:ln>
        </p:spPr>
        <p:style>
          <a:lnRef idx="2">
            <a:schemeClr val="accent1"/>
          </a:lnRef>
          <a:fillRef idx="0">
            <a:schemeClr val="accent1"/>
          </a:fillRef>
          <a:effectRef idx="1">
            <a:schemeClr val="accent1"/>
          </a:effectRef>
          <a:fontRef idx="minor">
            <a:schemeClr val="tx1"/>
          </a:fontRef>
        </p:style>
      </p:cxnSp>
      <p:sp>
        <p:nvSpPr>
          <p:cNvPr id="10" name="Rectangle 9">
            <a:extLst>
              <a:ext uri="{FF2B5EF4-FFF2-40B4-BE49-F238E27FC236}">
                <a16:creationId xmlns:a16="http://schemas.microsoft.com/office/drawing/2014/main" id="{2C34C74E-DEBF-C638-E6ED-28FE147E57C2}"/>
              </a:ext>
            </a:extLst>
          </p:cNvPr>
          <p:cNvSpPr/>
          <p:nvPr userDrawn="1"/>
        </p:nvSpPr>
        <p:spPr>
          <a:xfrm rot="16200000">
            <a:off x="6005161" y="-6072539"/>
            <a:ext cx="181677" cy="12192000"/>
          </a:xfrm>
          <a:prstGeom prst="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65776528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2_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AB93FF-D898-C9B8-713D-9BCA1A1B8FA7}"/>
              </a:ext>
            </a:extLst>
          </p:cNvPr>
          <p:cNvSpPr>
            <a:spLocks noGrp="1"/>
          </p:cNvSpPr>
          <p:nvPr>
            <p:ph type="title"/>
          </p:nvPr>
        </p:nvSpPr>
        <p:spPr>
          <a:xfrm>
            <a:off x="839788" y="457200"/>
            <a:ext cx="3932237" cy="1600200"/>
          </a:xfrm>
          <a:prstGeom prst="rect">
            <a:avLst/>
          </a:prstGeom>
          <a:noFill/>
        </p:spPr>
        <p:txBody>
          <a:bodyPr vert="horz" lIns="91440" tIns="45720" rIns="91440" bIns="45720" rtlCol="0" anchor="ctr">
            <a:normAutofit/>
          </a:bodyPr>
          <a:lstStyle>
            <a:lvl1pPr>
              <a:defRPr lang="en-US" sz="3200">
                <a:gradFill>
                  <a:gsLst>
                    <a:gs pos="23000">
                      <a:schemeClr val="accent6"/>
                    </a:gs>
                    <a:gs pos="97000">
                      <a:schemeClr val="accent1"/>
                    </a:gs>
                  </a:gsLst>
                  <a:lin ang="0" scaled="1"/>
                </a:gradFill>
              </a:defRPr>
            </a:lvl1pPr>
          </a:lstStyle>
          <a:p>
            <a:pPr lvl="0"/>
            <a:r>
              <a:rPr lang="en-US"/>
              <a:t>Click to edit Master title style</a:t>
            </a:r>
          </a:p>
        </p:txBody>
      </p:sp>
      <p:sp>
        <p:nvSpPr>
          <p:cNvPr id="3" name="Content Placeholder 2">
            <a:extLst>
              <a:ext uri="{FF2B5EF4-FFF2-40B4-BE49-F238E27FC236}">
                <a16:creationId xmlns:a16="http://schemas.microsoft.com/office/drawing/2014/main" id="{B522E3EC-EBB3-2C2D-CD3A-3D2E98221E6F}"/>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2F62DEEC-E26C-60E7-E38D-5E344BE8205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8E5C4EDF-50B3-F4E7-46C3-8901337200AD}"/>
              </a:ext>
            </a:extLst>
          </p:cNvPr>
          <p:cNvSpPr>
            <a:spLocks noGrp="1"/>
          </p:cNvSpPr>
          <p:nvPr>
            <p:ph type="dt" sz="half" idx="10"/>
          </p:nvPr>
        </p:nvSpPr>
        <p:spPr/>
        <p:txBody>
          <a:bodyPr/>
          <a:lstStyle/>
          <a:p>
            <a:r>
              <a:rPr lang="en-US"/>
              <a:t>Restricted/ Non-sensitive</a:t>
            </a:r>
          </a:p>
        </p:txBody>
      </p:sp>
      <p:sp>
        <p:nvSpPr>
          <p:cNvPr id="7" name="Slide Number Placeholder 6">
            <a:extLst>
              <a:ext uri="{FF2B5EF4-FFF2-40B4-BE49-F238E27FC236}">
                <a16:creationId xmlns:a16="http://schemas.microsoft.com/office/drawing/2014/main" id="{156D9E61-D45F-4D16-5EE4-2DBB441A9B1E}"/>
              </a:ext>
            </a:extLst>
          </p:cNvPr>
          <p:cNvSpPr>
            <a:spLocks noGrp="1"/>
          </p:cNvSpPr>
          <p:nvPr>
            <p:ph type="sldNum" sz="quarter" idx="12"/>
          </p:nvPr>
        </p:nvSpPr>
        <p:spPr/>
        <p:txBody>
          <a:bodyPr/>
          <a:lstStyle/>
          <a:p>
            <a:fld id="{28C84454-11AD-448F-95DF-B8F539FD9FAB}" type="slidenum">
              <a:rPr lang="en-US" smtClean="0"/>
              <a:t>‹#›</a:t>
            </a:fld>
            <a:endParaRPr lang="en-US"/>
          </a:p>
        </p:txBody>
      </p:sp>
      <p:sp>
        <p:nvSpPr>
          <p:cNvPr id="8" name="Rectangle 7">
            <a:extLst>
              <a:ext uri="{FF2B5EF4-FFF2-40B4-BE49-F238E27FC236}">
                <a16:creationId xmlns:a16="http://schemas.microsoft.com/office/drawing/2014/main" id="{CCCB752A-6CBD-B57E-C4CA-CEEC33506BF4}"/>
              </a:ext>
            </a:extLst>
          </p:cNvPr>
          <p:cNvSpPr/>
          <p:nvPr userDrawn="1"/>
        </p:nvSpPr>
        <p:spPr>
          <a:xfrm rot="16200000">
            <a:off x="6005161" y="-6072539"/>
            <a:ext cx="181677" cy="12192000"/>
          </a:xfrm>
          <a:prstGeom prst="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9" name="Straight Connector 8">
            <a:extLst>
              <a:ext uri="{FF2B5EF4-FFF2-40B4-BE49-F238E27FC236}">
                <a16:creationId xmlns:a16="http://schemas.microsoft.com/office/drawing/2014/main" id="{97D470D9-9A11-07F2-FB1B-E04051FC912B}"/>
              </a:ext>
            </a:extLst>
          </p:cNvPr>
          <p:cNvCxnSpPr>
            <a:cxnSpLocks/>
          </p:cNvCxnSpPr>
          <p:nvPr userDrawn="1"/>
        </p:nvCxnSpPr>
        <p:spPr>
          <a:xfrm flipH="1">
            <a:off x="5183188" y="498284"/>
            <a:ext cx="6170611" cy="0"/>
          </a:xfrm>
          <a:prstGeom prst="line">
            <a:avLst/>
          </a:prstGeom>
          <a:ln w="38100">
            <a:solidFill>
              <a:schemeClr val="accent1"/>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61228798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2_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1913922-DE4E-72E9-B4D7-85B7784B472C}"/>
              </a:ext>
            </a:extLst>
          </p:cNvPr>
          <p:cNvSpPr>
            <a:spLocks noGrp="1"/>
          </p:cNvSpPr>
          <p:nvPr>
            <p:ph type="title"/>
          </p:nvPr>
        </p:nvSpPr>
        <p:spPr>
          <a:xfrm>
            <a:off x="839788" y="457200"/>
            <a:ext cx="3932237" cy="1600200"/>
          </a:xfrm>
          <a:prstGeom prst="rect">
            <a:avLst/>
          </a:prstGeom>
        </p:spPr>
        <p:txBody>
          <a:bodyPr vert="horz" lIns="91440" tIns="45720" rIns="91440" bIns="45720" rtlCol="0" anchor="ctr">
            <a:normAutofit/>
          </a:bodyPr>
          <a:lstStyle>
            <a:lvl1pPr>
              <a:defRPr lang="en-US" sz="3200">
                <a:gradFill>
                  <a:gsLst>
                    <a:gs pos="22000">
                      <a:schemeClr val="accent3"/>
                    </a:gs>
                    <a:gs pos="100000">
                      <a:schemeClr val="tx2"/>
                    </a:gs>
                  </a:gsLst>
                  <a:lin ang="0" scaled="1"/>
                </a:gradFill>
              </a:defRPr>
            </a:lvl1pPr>
          </a:lstStyle>
          <a:p>
            <a:pPr lvl="0"/>
            <a:r>
              <a:rPr lang="en-US"/>
              <a:t>Click to edit Master title style</a:t>
            </a:r>
          </a:p>
        </p:txBody>
      </p:sp>
      <p:sp>
        <p:nvSpPr>
          <p:cNvPr id="4" name="Text Placeholder 3">
            <a:extLst>
              <a:ext uri="{FF2B5EF4-FFF2-40B4-BE49-F238E27FC236}">
                <a16:creationId xmlns:a16="http://schemas.microsoft.com/office/drawing/2014/main" id="{B6CDF5C9-4458-C3C5-3865-D733FC9CD91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3352A522-8C97-4994-3720-82821E8D5710}"/>
              </a:ext>
            </a:extLst>
          </p:cNvPr>
          <p:cNvSpPr>
            <a:spLocks noGrp="1"/>
          </p:cNvSpPr>
          <p:nvPr>
            <p:ph type="dt" sz="half" idx="10"/>
          </p:nvPr>
        </p:nvSpPr>
        <p:spPr/>
        <p:txBody>
          <a:bodyPr/>
          <a:lstStyle/>
          <a:p>
            <a:r>
              <a:rPr lang="en-US"/>
              <a:t>Restricted/ Non-sensitive</a:t>
            </a:r>
          </a:p>
        </p:txBody>
      </p:sp>
      <p:sp>
        <p:nvSpPr>
          <p:cNvPr id="7" name="Slide Number Placeholder 6">
            <a:extLst>
              <a:ext uri="{FF2B5EF4-FFF2-40B4-BE49-F238E27FC236}">
                <a16:creationId xmlns:a16="http://schemas.microsoft.com/office/drawing/2014/main" id="{478BAEED-F332-C4B0-FA4C-E3B0726EE75E}"/>
              </a:ext>
            </a:extLst>
          </p:cNvPr>
          <p:cNvSpPr>
            <a:spLocks noGrp="1"/>
          </p:cNvSpPr>
          <p:nvPr>
            <p:ph type="sldNum" sz="quarter" idx="12"/>
          </p:nvPr>
        </p:nvSpPr>
        <p:spPr/>
        <p:txBody>
          <a:bodyPr/>
          <a:lstStyle/>
          <a:p>
            <a:fld id="{28C84454-11AD-448F-95DF-B8F539FD9FAB}" type="slidenum">
              <a:rPr lang="en-US" smtClean="0"/>
              <a:t>‹#›</a:t>
            </a:fld>
            <a:endParaRPr lang="en-US"/>
          </a:p>
        </p:txBody>
      </p:sp>
      <p:sp>
        <p:nvSpPr>
          <p:cNvPr id="8" name="Rectangle 7">
            <a:extLst>
              <a:ext uri="{FF2B5EF4-FFF2-40B4-BE49-F238E27FC236}">
                <a16:creationId xmlns:a16="http://schemas.microsoft.com/office/drawing/2014/main" id="{512C8DC7-EC5D-75A3-057B-6CA0E7A3DD78}"/>
              </a:ext>
            </a:extLst>
          </p:cNvPr>
          <p:cNvSpPr/>
          <p:nvPr userDrawn="1"/>
        </p:nvSpPr>
        <p:spPr>
          <a:xfrm rot="16200000">
            <a:off x="6005161" y="-6072539"/>
            <a:ext cx="181677" cy="12192000"/>
          </a:xfrm>
          <a:prstGeom prst="rect">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C796BB79-8284-BA48-F789-18E3DBDC9342}"/>
              </a:ext>
            </a:extLst>
          </p:cNvPr>
          <p:cNvSpPr/>
          <p:nvPr userDrawn="1"/>
        </p:nvSpPr>
        <p:spPr>
          <a:xfrm rot="16200000">
            <a:off x="5575885" y="79640"/>
            <a:ext cx="5393791" cy="6169026"/>
          </a:xfrm>
          <a:prstGeom prst="rect">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Picture Placeholder 2">
            <a:extLst>
              <a:ext uri="{FF2B5EF4-FFF2-40B4-BE49-F238E27FC236}">
                <a16:creationId xmlns:a16="http://schemas.microsoft.com/office/drawing/2014/main" id="{29422EE5-4751-1D73-2EB8-FC3C8E8AAB38}"/>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Tree>
    <p:extLst>
      <p:ext uri="{BB962C8B-B14F-4D97-AF65-F5344CB8AC3E}">
        <p14:creationId xmlns:p14="http://schemas.microsoft.com/office/powerpoint/2010/main" val="325387404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1913922-DE4E-72E9-B4D7-85B7784B472C}"/>
              </a:ext>
            </a:extLst>
          </p:cNvPr>
          <p:cNvSpPr>
            <a:spLocks noGrp="1"/>
          </p:cNvSpPr>
          <p:nvPr>
            <p:ph type="title"/>
          </p:nvPr>
        </p:nvSpPr>
        <p:spPr>
          <a:xfrm>
            <a:off x="839788" y="457200"/>
            <a:ext cx="3932237" cy="1600200"/>
          </a:xfrm>
          <a:prstGeom prst="rect">
            <a:avLst/>
          </a:prstGeom>
        </p:spPr>
        <p:txBody>
          <a:bodyPr vert="horz" lIns="91440" tIns="45720" rIns="91440" bIns="45720" rtlCol="0" anchor="ctr">
            <a:normAutofit/>
          </a:bodyPr>
          <a:lstStyle>
            <a:lvl1pPr>
              <a:defRPr lang="en-US" sz="3200">
                <a:gradFill>
                  <a:gsLst>
                    <a:gs pos="81000">
                      <a:schemeClr val="accent2"/>
                    </a:gs>
                    <a:gs pos="14000">
                      <a:schemeClr val="accent5"/>
                    </a:gs>
                  </a:gsLst>
                  <a:lin ang="0" scaled="1"/>
                </a:gradFill>
              </a:defRPr>
            </a:lvl1pPr>
          </a:lstStyle>
          <a:p>
            <a:pPr lvl="0"/>
            <a:r>
              <a:rPr lang="en-US"/>
              <a:t>Click to edit Master title style</a:t>
            </a:r>
          </a:p>
        </p:txBody>
      </p:sp>
      <p:sp>
        <p:nvSpPr>
          <p:cNvPr id="4" name="Text Placeholder 3">
            <a:extLst>
              <a:ext uri="{FF2B5EF4-FFF2-40B4-BE49-F238E27FC236}">
                <a16:creationId xmlns:a16="http://schemas.microsoft.com/office/drawing/2014/main" id="{B6CDF5C9-4458-C3C5-3865-D733FC9CD91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3352A522-8C97-4994-3720-82821E8D5710}"/>
              </a:ext>
            </a:extLst>
          </p:cNvPr>
          <p:cNvSpPr>
            <a:spLocks noGrp="1"/>
          </p:cNvSpPr>
          <p:nvPr>
            <p:ph type="dt" sz="half" idx="10"/>
          </p:nvPr>
        </p:nvSpPr>
        <p:spPr/>
        <p:txBody>
          <a:bodyPr/>
          <a:lstStyle/>
          <a:p>
            <a:r>
              <a:rPr lang="en-US"/>
              <a:t>Restricted/ Non-sensitive</a:t>
            </a:r>
          </a:p>
        </p:txBody>
      </p:sp>
      <p:sp>
        <p:nvSpPr>
          <p:cNvPr id="7" name="Slide Number Placeholder 6">
            <a:extLst>
              <a:ext uri="{FF2B5EF4-FFF2-40B4-BE49-F238E27FC236}">
                <a16:creationId xmlns:a16="http://schemas.microsoft.com/office/drawing/2014/main" id="{478BAEED-F332-C4B0-FA4C-E3B0726EE75E}"/>
              </a:ext>
            </a:extLst>
          </p:cNvPr>
          <p:cNvSpPr>
            <a:spLocks noGrp="1"/>
          </p:cNvSpPr>
          <p:nvPr>
            <p:ph type="sldNum" sz="quarter" idx="12"/>
          </p:nvPr>
        </p:nvSpPr>
        <p:spPr/>
        <p:txBody>
          <a:bodyPr/>
          <a:lstStyle/>
          <a:p>
            <a:fld id="{28C84454-11AD-448F-95DF-B8F539FD9FAB}" type="slidenum">
              <a:rPr lang="en-US" smtClean="0"/>
              <a:t>‹#›</a:t>
            </a:fld>
            <a:endParaRPr lang="en-US"/>
          </a:p>
        </p:txBody>
      </p:sp>
      <p:sp>
        <p:nvSpPr>
          <p:cNvPr id="8" name="Rectangle 7">
            <a:extLst>
              <a:ext uri="{FF2B5EF4-FFF2-40B4-BE49-F238E27FC236}">
                <a16:creationId xmlns:a16="http://schemas.microsoft.com/office/drawing/2014/main" id="{512C8DC7-EC5D-75A3-057B-6CA0E7A3DD78}"/>
              </a:ext>
            </a:extLst>
          </p:cNvPr>
          <p:cNvSpPr/>
          <p:nvPr userDrawn="1"/>
        </p:nvSpPr>
        <p:spPr>
          <a:xfrm rot="16200000">
            <a:off x="6005161" y="-6072539"/>
            <a:ext cx="181677" cy="12192000"/>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C796BB79-8284-BA48-F789-18E3DBDC9342}"/>
              </a:ext>
            </a:extLst>
          </p:cNvPr>
          <p:cNvSpPr/>
          <p:nvPr userDrawn="1"/>
        </p:nvSpPr>
        <p:spPr>
          <a:xfrm rot="16200000">
            <a:off x="5575885" y="79640"/>
            <a:ext cx="5393791" cy="6169026"/>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Picture Placeholder 2">
            <a:extLst>
              <a:ext uri="{FF2B5EF4-FFF2-40B4-BE49-F238E27FC236}">
                <a16:creationId xmlns:a16="http://schemas.microsoft.com/office/drawing/2014/main" id="{29422EE5-4751-1D73-2EB8-FC3C8E8AAB38}"/>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Tree>
    <p:extLst>
      <p:ext uri="{BB962C8B-B14F-4D97-AF65-F5344CB8AC3E}">
        <p14:creationId xmlns:p14="http://schemas.microsoft.com/office/powerpoint/2010/main" val="2995450961"/>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picTx" preserve="1">
  <p:cSld name="1_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1913922-DE4E-72E9-B4D7-85B7784B472C}"/>
              </a:ext>
            </a:extLst>
          </p:cNvPr>
          <p:cNvSpPr>
            <a:spLocks noGrp="1"/>
          </p:cNvSpPr>
          <p:nvPr>
            <p:ph type="title"/>
          </p:nvPr>
        </p:nvSpPr>
        <p:spPr>
          <a:xfrm>
            <a:off x="839788" y="457200"/>
            <a:ext cx="3932237" cy="1600200"/>
          </a:xfrm>
          <a:prstGeom prst="rect">
            <a:avLst/>
          </a:prstGeom>
          <a:noFill/>
        </p:spPr>
        <p:txBody>
          <a:bodyPr vert="horz" lIns="91440" tIns="45720" rIns="91440" bIns="45720" rtlCol="0" anchor="ctr">
            <a:normAutofit/>
          </a:bodyPr>
          <a:lstStyle>
            <a:lvl1pPr>
              <a:defRPr lang="en-US" sz="3200">
                <a:gradFill>
                  <a:gsLst>
                    <a:gs pos="23000">
                      <a:schemeClr val="accent6"/>
                    </a:gs>
                    <a:gs pos="97000">
                      <a:schemeClr val="accent1"/>
                    </a:gs>
                  </a:gsLst>
                  <a:lin ang="0" scaled="1"/>
                </a:gradFill>
              </a:defRPr>
            </a:lvl1pPr>
          </a:lstStyle>
          <a:p>
            <a:pPr lvl="0"/>
            <a:r>
              <a:rPr lang="en-US"/>
              <a:t>Click to edit Master title style</a:t>
            </a:r>
          </a:p>
        </p:txBody>
      </p:sp>
      <p:sp>
        <p:nvSpPr>
          <p:cNvPr id="4" name="Text Placeholder 3">
            <a:extLst>
              <a:ext uri="{FF2B5EF4-FFF2-40B4-BE49-F238E27FC236}">
                <a16:creationId xmlns:a16="http://schemas.microsoft.com/office/drawing/2014/main" id="{B6CDF5C9-4458-C3C5-3865-D733FC9CD91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3352A522-8C97-4994-3720-82821E8D5710}"/>
              </a:ext>
            </a:extLst>
          </p:cNvPr>
          <p:cNvSpPr>
            <a:spLocks noGrp="1"/>
          </p:cNvSpPr>
          <p:nvPr>
            <p:ph type="dt" sz="half" idx="10"/>
          </p:nvPr>
        </p:nvSpPr>
        <p:spPr/>
        <p:txBody>
          <a:bodyPr/>
          <a:lstStyle/>
          <a:p>
            <a:r>
              <a:rPr lang="en-US"/>
              <a:t>Restricted/ Non-sensitive</a:t>
            </a:r>
          </a:p>
        </p:txBody>
      </p:sp>
      <p:sp>
        <p:nvSpPr>
          <p:cNvPr id="7" name="Slide Number Placeholder 6">
            <a:extLst>
              <a:ext uri="{FF2B5EF4-FFF2-40B4-BE49-F238E27FC236}">
                <a16:creationId xmlns:a16="http://schemas.microsoft.com/office/drawing/2014/main" id="{478BAEED-F332-C4B0-FA4C-E3B0726EE75E}"/>
              </a:ext>
            </a:extLst>
          </p:cNvPr>
          <p:cNvSpPr>
            <a:spLocks noGrp="1"/>
          </p:cNvSpPr>
          <p:nvPr>
            <p:ph type="sldNum" sz="quarter" idx="12"/>
          </p:nvPr>
        </p:nvSpPr>
        <p:spPr/>
        <p:txBody>
          <a:bodyPr/>
          <a:lstStyle/>
          <a:p>
            <a:fld id="{28C84454-11AD-448F-95DF-B8F539FD9FAB}" type="slidenum">
              <a:rPr lang="en-US" smtClean="0"/>
              <a:t>‹#›</a:t>
            </a:fld>
            <a:endParaRPr lang="en-US"/>
          </a:p>
        </p:txBody>
      </p:sp>
      <p:sp>
        <p:nvSpPr>
          <p:cNvPr id="8" name="Rectangle 7">
            <a:extLst>
              <a:ext uri="{FF2B5EF4-FFF2-40B4-BE49-F238E27FC236}">
                <a16:creationId xmlns:a16="http://schemas.microsoft.com/office/drawing/2014/main" id="{512C8DC7-EC5D-75A3-057B-6CA0E7A3DD78}"/>
              </a:ext>
            </a:extLst>
          </p:cNvPr>
          <p:cNvSpPr/>
          <p:nvPr userDrawn="1"/>
        </p:nvSpPr>
        <p:spPr>
          <a:xfrm rot="16200000">
            <a:off x="6005161" y="-6072539"/>
            <a:ext cx="181677" cy="12192000"/>
          </a:xfrm>
          <a:prstGeom prst="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C796BB79-8284-BA48-F789-18E3DBDC9342}"/>
              </a:ext>
            </a:extLst>
          </p:cNvPr>
          <p:cNvSpPr/>
          <p:nvPr userDrawn="1"/>
        </p:nvSpPr>
        <p:spPr>
          <a:xfrm rot="16200000">
            <a:off x="5575885" y="79640"/>
            <a:ext cx="5393791" cy="6169026"/>
          </a:xfrm>
          <a:prstGeom prst="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Picture Placeholder 2">
            <a:extLst>
              <a:ext uri="{FF2B5EF4-FFF2-40B4-BE49-F238E27FC236}">
                <a16:creationId xmlns:a16="http://schemas.microsoft.com/office/drawing/2014/main" id="{29422EE5-4751-1D73-2EB8-FC3C8E8AAB38}"/>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Tree>
    <p:extLst>
      <p:ext uri="{BB962C8B-B14F-4D97-AF65-F5344CB8AC3E}">
        <p14:creationId xmlns:p14="http://schemas.microsoft.com/office/powerpoint/2010/main" val="40432864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Ending Slide">
    <p:spTree>
      <p:nvGrpSpPr>
        <p:cNvPr id="1" name=""/>
        <p:cNvGrpSpPr/>
        <p:nvPr/>
      </p:nvGrpSpPr>
      <p:grpSpPr>
        <a:xfrm>
          <a:off x="0" y="0"/>
          <a:ext cx="0" cy="0"/>
          <a:chOff x="0" y="0"/>
          <a:chExt cx="0" cy="0"/>
        </a:xfrm>
      </p:grpSpPr>
      <p:pic>
        <p:nvPicPr>
          <p:cNvPr id="10" name="Picture 4">
            <a:extLst>
              <a:ext uri="{FF2B5EF4-FFF2-40B4-BE49-F238E27FC236}">
                <a16:creationId xmlns:a16="http://schemas.microsoft.com/office/drawing/2014/main" id="{09A51220-C798-B052-D975-96405903BBCA}"/>
              </a:ext>
            </a:extLst>
          </p:cNvPr>
          <p:cNvPicPr>
            <a:picLocks noGrp="1" noRot="1" noChangeAspect="1" noMove="1" noResize="1" noEditPoints="1" noAdjustHandles="1" noChangeArrowheads="1" noChangeShapeType="1" noCrop="1"/>
          </p:cNvPicPr>
          <p:nvPr userDrawn="1"/>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1015663" y="6394450"/>
            <a:ext cx="1165225" cy="452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 name="Slide Number Placeholder 5">
            <a:extLst>
              <a:ext uri="{FF2B5EF4-FFF2-40B4-BE49-F238E27FC236}">
                <a16:creationId xmlns:a16="http://schemas.microsoft.com/office/drawing/2014/main" id="{07D47E05-BE80-1B4B-8E85-F17575093F52}"/>
              </a:ext>
            </a:extLst>
          </p:cNvPr>
          <p:cNvSpPr txBox="1">
            <a:spLocks noGrp="1" noRot="1" noMove="1" noResize="1" noEditPoints="1" noAdjustHandles="1" noChangeArrowheads="1" noChangeShapeType="1"/>
          </p:cNvSpPr>
          <p:nvPr userDrawn="1"/>
        </p:nvSpPr>
        <p:spPr bwMode="auto">
          <a:xfrm>
            <a:off x="0" y="6511626"/>
            <a:ext cx="12192000" cy="268550"/>
          </a:xfrm>
          <a:prstGeom prst="rect">
            <a:avLst/>
          </a:prstGeom>
          <a:noFill/>
          <a:ln>
            <a:noFill/>
          </a:ln>
        </p:spPr>
        <p:txBody>
          <a:bodyPr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defRPr/>
            </a:pPr>
            <a:r>
              <a:rPr lang="en-US" sz="1200" b="1">
                <a:solidFill>
                  <a:srgbClr val="0000FF"/>
                </a:solidFill>
                <a:latin typeface="Calibri" pitchFamily="34" charset="0"/>
              </a:rPr>
              <a:t>RESTRICTED \ NON-SENSITIVE</a:t>
            </a:r>
          </a:p>
        </p:txBody>
      </p:sp>
      <p:sp>
        <p:nvSpPr>
          <p:cNvPr id="21" name="Slide Number Placeholder 5">
            <a:extLst>
              <a:ext uri="{FF2B5EF4-FFF2-40B4-BE49-F238E27FC236}">
                <a16:creationId xmlns:a16="http://schemas.microsoft.com/office/drawing/2014/main" id="{19BA2F4D-8071-32AC-2771-6710FD799E5F}"/>
              </a:ext>
            </a:extLst>
          </p:cNvPr>
          <p:cNvSpPr txBox="1">
            <a:spLocks noGrp="1" noRot="1" noMove="1" noResize="1" noEditPoints="1" noAdjustHandles="1" noChangeArrowheads="1" noChangeShapeType="1"/>
          </p:cNvSpPr>
          <p:nvPr userDrawn="1"/>
        </p:nvSpPr>
        <p:spPr bwMode="auto">
          <a:xfrm>
            <a:off x="5912223" y="6318895"/>
            <a:ext cx="367554" cy="265112"/>
          </a:xfrm>
          <a:prstGeom prst="rect">
            <a:avLst/>
          </a:prstGeom>
          <a:noFill/>
          <a:ln>
            <a:noFill/>
          </a:ln>
        </p:spPr>
        <p:txBody>
          <a:bodyPr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fontAlgn="base" hangingPunct="1">
              <a:spcBef>
                <a:spcPct val="0"/>
              </a:spcBef>
              <a:spcAft>
                <a:spcPct val="0"/>
              </a:spcAft>
              <a:defRPr/>
            </a:pPr>
            <a:fld id="{230167FC-2343-49D7-A427-058BF6B38B5C}" type="slidenum">
              <a:rPr lang="en-US" sz="1200" smtClean="0">
                <a:solidFill>
                  <a:schemeClr val="tx1"/>
                </a:solidFill>
                <a:latin typeface="Calibri" pitchFamily="34" charset="0"/>
              </a:rPr>
              <a:pPr algn="ctr" eaLnBrk="1" fontAlgn="base" hangingPunct="1">
                <a:spcBef>
                  <a:spcPct val="0"/>
                </a:spcBef>
                <a:spcAft>
                  <a:spcPct val="0"/>
                </a:spcAft>
                <a:defRPr/>
              </a:pPr>
              <a:t>‹#›</a:t>
            </a:fld>
            <a:r>
              <a:rPr lang="en-US" sz="1200">
                <a:solidFill>
                  <a:schemeClr val="tx1"/>
                </a:solidFill>
                <a:latin typeface="Calibri" pitchFamily="34" charset="0"/>
              </a:rPr>
              <a:t>            </a:t>
            </a:r>
          </a:p>
        </p:txBody>
      </p:sp>
      <p:sp>
        <p:nvSpPr>
          <p:cNvPr id="4" name="Rectangle 3">
            <a:extLst>
              <a:ext uri="{FF2B5EF4-FFF2-40B4-BE49-F238E27FC236}">
                <a16:creationId xmlns:a16="http://schemas.microsoft.com/office/drawing/2014/main" id="{ABD6EA15-1DB7-6100-BCA6-23E802DD0F81}"/>
              </a:ext>
            </a:extLst>
          </p:cNvPr>
          <p:cNvSpPr/>
          <p:nvPr userDrawn="1"/>
        </p:nvSpPr>
        <p:spPr>
          <a:xfrm>
            <a:off x="-28034" y="0"/>
            <a:ext cx="12236956" cy="6858000"/>
          </a:xfrm>
          <a:prstGeom prst="rect">
            <a:avLst/>
          </a:prstGeom>
          <a:gradFill flip="none" rotWithShape="1">
            <a:gsLst>
              <a:gs pos="0">
                <a:srgbClr val="F2F2F2"/>
              </a:gs>
              <a:gs pos="100000">
                <a:schemeClr val="bg1"/>
              </a:gs>
            </a:gsLst>
            <a:lin ang="27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2000"/>
          </a:p>
        </p:txBody>
      </p:sp>
      <p:pic>
        <p:nvPicPr>
          <p:cNvPr id="7" name="Picture 6">
            <a:extLst>
              <a:ext uri="{FF2B5EF4-FFF2-40B4-BE49-F238E27FC236}">
                <a16:creationId xmlns:a16="http://schemas.microsoft.com/office/drawing/2014/main" id="{223D0500-CEF1-8D6B-0420-45C20279D5DF}"/>
              </a:ext>
            </a:extLst>
          </p:cNvPr>
          <p:cNvPicPr>
            <a:picLocks noGrp="1" noRot="1" noChangeAspect="1" noMove="1" noResize="1" noEditPoints="1" noAdjustHandles="1" noChangeArrowheads="1" noChangeShapeType="1" noCrop="1"/>
          </p:cNvPicPr>
          <p:nvPr userDrawn="1"/>
        </p:nvPicPr>
        <p:blipFill>
          <a:blip r:embed="rId3">
            <a:alphaModFix amt="11000"/>
            <a:extLst>
              <a:ext uri="{28A0092B-C50C-407E-A947-70E740481C1C}">
                <a14:useLocalDpi xmlns:a14="http://schemas.microsoft.com/office/drawing/2010/main" val="0"/>
              </a:ext>
            </a:extLst>
          </a:blip>
          <a:stretch>
            <a:fillRect/>
          </a:stretch>
        </p:blipFill>
        <p:spPr>
          <a:xfrm>
            <a:off x="-28034" y="3088869"/>
            <a:ext cx="12220033" cy="5351770"/>
          </a:xfrm>
          <a:prstGeom prst="rect">
            <a:avLst/>
          </a:prstGeom>
        </p:spPr>
      </p:pic>
      <p:pic>
        <p:nvPicPr>
          <p:cNvPr id="11" name="Picture 10">
            <a:extLst>
              <a:ext uri="{FF2B5EF4-FFF2-40B4-BE49-F238E27FC236}">
                <a16:creationId xmlns:a16="http://schemas.microsoft.com/office/drawing/2014/main" id="{7B2ACC2C-06E6-E9EB-58CF-187715E6F236}"/>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5013987" y="522448"/>
            <a:ext cx="2070846" cy="803412"/>
          </a:xfrm>
          <a:prstGeom prst="rect">
            <a:avLst/>
          </a:prstGeom>
        </p:spPr>
      </p:pic>
      <p:sp>
        <p:nvSpPr>
          <p:cNvPr id="3" name="TextBox 2">
            <a:extLst>
              <a:ext uri="{FF2B5EF4-FFF2-40B4-BE49-F238E27FC236}">
                <a16:creationId xmlns:a16="http://schemas.microsoft.com/office/drawing/2014/main" id="{F071930D-2686-551C-CF80-2EF9768ADEE4}"/>
              </a:ext>
            </a:extLst>
          </p:cNvPr>
          <p:cNvSpPr txBox="1"/>
          <p:nvPr userDrawn="1"/>
        </p:nvSpPr>
        <p:spPr>
          <a:xfrm>
            <a:off x="165220" y="3120839"/>
            <a:ext cx="11768381" cy="1446550"/>
          </a:xfrm>
          <a:prstGeom prst="rect">
            <a:avLst/>
          </a:prstGeom>
          <a:noFill/>
        </p:spPr>
        <p:txBody>
          <a:bodyPr wrap="square" rtlCol="0">
            <a:spAutoFit/>
          </a:bodyPr>
          <a:lstStyle/>
          <a:p>
            <a:pPr algn="ctr"/>
            <a:r>
              <a:rPr lang="en-US" sz="1800">
                <a:solidFill>
                  <a:schemeClr val="accent4"/>
                </a:solidFill>
                <a:latin typeface="Aptos SemiBold" panose="020B0004020202020204" pitchFamily="34" charset="0"/>
              </a:rPr>
              <a:t>Our Vision</a:t>
            </a:r>
          </a:p>
          <a:p>
            <a:pPr algn="ctr"/>
            <a:r>
              <a:rPr lang="en-US" sz="1600">
                <a:solidFill>
                  <a:schemeClr val="accent4"/>
                </a:solidFill>
                <a:latin typeface="+mj-lt"/>
              </a:rPr>
              <a:t>National Statistical Service of Quality, Integrity, and Expertise</a:t>
            </a:r>
          </a:p>
          <a:p>
            <a:pPr algn="ctr"/>
            <a:endParaRPr lang="en-US" sz="2000">
              <a:solidFill>
                <a:schemeClr val="accent3"/>
              </a:solidFill>
              <a:latin typeface="+mj-lt"/>
            </a:endParaRPr>
          </a:p>
          <a:p>
            <a:pPr algn="ctr"/>
            <a:r>
              <a:rPr lang="en-US" sz="1800">
                <a:solidFill>
                  <a:schemeClr val="accent1"/>
                </a:solidFill>
                <a:latin typeface="Aptos SemiBold" panose="020B0004020202020204" pitchFamily="34" charset="0"/>
              </a:rPr>
              <a:t>Our Mission</a:t>
            </a:r>
          </a:p>
          <a:p>
            <a:pPr algn="ctr"/>
            <a:r>
              <a:rPr lang="en-US" sz="1600">
                <a:solidFill>
                  <a:schemeClr val="accent1"/>
                </a:solidFill>
                <a:latin typeface="+mj-lt"/>
              </a:rPr>
              <a:t>We Deliver Insightful Statistics and Trusted Statistical Services that Empower Decision Making</a:t>
            </a:r>
          </a:p>
        </p:txBody>
      </p:sp>
      <p:grpSp>
        <p:nvGrpSpPr>
          <p:cNvPr id="36" name="Group 35">
            <a:extLst>
              <a:ext uri="{FF2B5EF4-FFF2-40B4-BE49-F238E27FC236}">
                <a16:creationId xmlns:a16="http://schemas.microsoft.com/office/drawing/2014/main" id="{3B5E1177-F8AF-940F-37DB-0A18B33D67D4}"/>
              </a:ext>
            </a:extLst>
          </p:cNvPr>
          <p:cNvGrpSpPr/>
          <p:nvPr userDrawn="1"/>
        </p:nvGrpSpPr>
        <p:grpSpPr>
          <a:xfrm>
            <a:off x="11112" y="5738456"/>
            <a:ext cx="12017387" cy="720000"/>
            <a:chOff x="11112" y="6017856"/>
            <a:chExt cx="12017387" cy="720000"/>
          </a:xfrm>
        </p:grpSpPr>
        <p:grpSp>
          <p:nvGrpSpPr>
            <p:cNvPr id="30" name="Group 29">
              <a:extLst>
                <a:ext uri="{FF2B5EF4-FFF2-40B4-BE49-F238E27FC236}">
                  <a16:creationId xmlns:a16="http://schemas.microsoft.com/office/drawing/2014/main" id="{B5179919-F54B-0F61-03CB-05F9A88A77C5}"/>
                </a:ext>
              </a:extLst>
            </p:cNvPr>
            <p:cNvGrpSpPr/>
            <p:nvPr userDrawn="1"/>
          </p:nvGrpSpPr>
          <p:grpSpPr>
            <a:xfrm>
              <a:off x="11112" y="6017856"/>
              <a:ext cx="2019242" cy="720000"/>
              <a:chOff x="679461" y="4963159"/>
              <a:chExt cx="2019242" cy="720000"/>
            </a:xfrm>
          </p:grpSpPr>
          <p:pic>
            <p:nvPicPr>
              <p:cNvPr id="13" name="Picture 12">
                <a:extLst>
                  <a:ext uri="{FF2B5EF4-FFF2-40B4-BE49-F238E27FC236}">
                    <a16:creationId xmlns:a16="http://schemas.microsoft.com/office/drawing/2014/main" id="{76D68B91-20FC-D84D-93B0-7EEDB930FEE0}"/>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679461" y="4963159"/>
                <a:ext cx="720000" cy="720000"/>
              </a:xfrm>
              <a:prstGeom prst="rect">
                <a:avLst/>
              </a:prstGeom>
            </p:spPr>
          </p:pic>
          <p:sp>
            <p:nvSpPr>
              <p:cNvPr id="15" name="TextBox 14">
                <a:extLst>
                  <a:ext uri="{FF2B5EF4-FFF2-40B4-BE49-F238E27FC236}">
                    <a16:creationId xmlns:a16="http://schemas.microsoft.com/office/drawing/2014/main" id="{1A2C2D9B-4B65-D58D-3B1E-93DC0A5C6D2B}"/>
                  </a:ext>
                </a:extLst>
              </p:cNvPr>
              <p:cNvSpPr txBox="1"/>
              <p:nvPr userDrawn="1"/>
            </p:nvSpPr>
            <p:spPr>
              <a:xfrm>
                <a:off x="1258180" y="5184660"/>
                <a:ext cx="1440523" cy="276999"/>
              </a:xfrm>
              <a:prstGeom prst="rect">
                <a:avLst/>
              </a:prstGeom>
              <a:noFill/>
            </p:spPr>
            <p:txBody>
              <a:bodyPr wrap="none" rtlCol="0">
                <a:spAutoFit/>
              </a:bodyPr>
              <a:lstStyle/>
              <a:p>
                <a:r>
                  <a:rPr lang="en-US" sz="1200">
                    <a:solidFill>
                      <a:srgbClr val="3D3D3F"/>
                    </a:solidFill>
                    <a:latin typeface="+mj-lt"/>
                  </a:rPr>
                  <a:t>www.singstat.gov.sg</a:t>
                </a:r>
              </a:p>
            </p:txBody>
          </p:sp>
        </p:grpSp>
        <p:grpSp>
          <p:nvGrpSpPr>
            <p:cNvPr id="35" name="Group 34">
              <a:extLst>
                <a:ext uri="{FF2B5EF4-FFF2-40B4-BE49-F238E27FC236}">
                  <a16:creationId xmlns:a16="http://schemas.microsoft.com/office/drawing/2014/main" id="{550D5BAB-F9E8-7A7C-D8E9-092305C0A5F7}"/>
                </a:ext>
              </a:extLst>
            </p:cNvPr>
            <p:cNvGrpSpPr/>
            <p:nvPr userDrawn="1"/>
          </p:nvGrpSpPr>
          <p:grpSpPr>
            <a:xfrm>
              <a:off x="4295766" y="6017856"/>
              <a:ext cx="1372231" cy="720000"/>
              <a:chOff x="10315691" y="5480144"/>
              <a:chExt cx="1372231" cy="720000"/>
            </a:xfrm>
          </p:grpSpPr>
          <p:pic>
            <p:nvPicPr>
              <p:cNvPr id="14" name="Picture 13">
                <a:extLst>
                  <a:ext uri="{FF2B5EF4-FFF2-40B4-BE49-F238E27FC236}">
                    <a16:creationId xmlns:a16="http://schemas.microsoft.com/office/drawing/2014/main" id="{EFD8DC5F-497C-349F-61D3-319C001849D5}"/>
                  </a:ext>
                </a:extLst>
              </p:cNvPr>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0315691" y="5480144"/>
                <a:ext cx="720000" cy="720000"/>
              </a:xfrm>
              <a:prstGeom prst="rect">
                <a:avLst/>
              </a:prstGeom>
            </p:spPr>
          </p:pic>
          <p:sp>
            <p:nvSpPr>
              <p:cNvPr id="18" name="TextBox 17">
                <a:extLst>
                  <a:ext uri="{FF2B5EF4-FFF2-40B4-BE49-F238E27FC236}">
                    <a16:creationId xmlns:a16="http://schemas.microsoft.com/office/drawing/2014/main" id="{52D66673-006B-906D-A82B-3E16229A94EA}"/>
                  </a:ext>
                </a:extLst>
              </p:cNvPr>
              <p:cNvSpPr txBox="1"/>
              <p:nvPr userDrawn="1"/>
            </p:nvSpPr>
            <p:spPr>
              <a:xfrm>
                <a:off x="10857566" y="5701645"/>
                <a:ext cx="830356" cy="276999"/>
              </a:xfrm>
              <a:prstGeom prst="rect">
                <a:avLst/>
              </a:prstGeom>
              <a:noFill/>
            </p:spPr>
            <p:txBody>
              <a:bodyPr wrap="none" rtlCol="0">
                <a:spAutoFit/>
              </a:bodyPr>
              <a:lstStyle/>
              <a:p>
                <a:r>
                  <a:rPr lang="en-US" sz="1200">
                    <a:latin typeface="+mj-lt"/>
                  </a:rPr>
                  <a:t>@SingStat</a:t>
                </a:r>
              </a:p>
            </p:txBody>
          </p:sp>
        </p:grpSp>
        <p:grpSp>
          <p:nvGrpSpPr>
            <p:cNvPr id="33" name="Group 32">
              <a:extLst>
                <a:ext uri="{FF2B5EF4-FFF2-40B4-BE49-F238E27FC236}">
                  <a16:creationId xmlns:a16="http://schemas.microsoft.com/office/drawing/2014/main" id="{44C08954-7F2E-BB68-D431-F92B27550D99}"/>
                </a:ext>
              </a:extLst>
            </p:cNvPr>
            <p:cNvGrpSpPr/>
            <p:nvPr userDrawn="1"/>
          </p:nvGrpSpPr>
          <p:grpSpPr>
            <a:xfrm>
              <a:off x="5798264" y="6017856"/>
              <a:ext cx="1656628" cy="720000"/>
              <a:chOff x="6131847" y="5024110"/>
              <a:chExt cx="1656628" cy="720000"/>
            </a:xfrm>
          </p:grpSpPr>
          <p:pic>
            <p:nvPicPr>
              <p:cNvPr id="12" name="Picture 11">
                <a:extLst>
                  <a:ext uri="{FF2B5EF4-FFF2-40B4-BE49-F238E27FC236}">
                    <a16:creationId xmlns:a16="http://schemas.microsoft.com/office/drawing/2014/main" id="{22230D2F-F22D-0512-67E3-D8A03252C54D}"/>
                  </a:ext>
                </a:extLst>
              </p:cNvPr>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6131847" y="5024110"/>
                <a:ext cx="720000" cy="720000"/>
              </a:xfrm>
              <a:prstGeom prst="rect">
                <a:avLst/>
              </a:prstGeom>
            </p:spPr>
          </p:pic>
          <p:sp>
            <p:nvSpPr>
              <p:cNvPr id="19" name="TextBox 18">
                <a:extLst>
                  <a:ext uri="{FF2B5EF4-FFF2-40B4-BE49-F238E27FC236}">
                    <a16:creationId xmlns:a16="http://schemas.microsoft.com/office/drawing/2014/main" id="{81299AD7-F433-1317-19CA-A841E8122C6F}"/>
                  </a:ext>
                </a:extLst>
              </p:cNvPr>
              <p:cNvSpPr txBox="1"/>
              <p:nvPr userDrawn="1"/>
            </p:nvSpPr>
            <p:spPr>
              <a:xfrm>
                <a:off x="6684903" y="5245611"/>
                <a:ext cx="1103572" cy="276999"/>
              </a:xfrm>
              <a:prstGeom prst="rect">
                <a:avLst/>
              </a:prstGeom>
              <a:noFill/>
            </p:spPr>
            <p:txBody>
              <a:bodyPr wrap="none" rtlCol="0">
                <a:spAutoFit/>
              </a:bodyPr>
              <a:lstStyle/>
              <a:p>
                <a:r>
                  <a:rPr lang="en-US" sz="1200">
                    <a:latin typeface="+mj-lt"/>
                  </a:rPr>
                  <a:t>@singstat_dos</a:t>
                </a:r>
              </a:p>
            </p:txBody>
          </p:sp>
        </p:grpSp>
        <p:grpSp>
          <p:nvGrpSpPr>
            <p:cNvPr id="34" name="Group 33">
              <a:extLst>
                <a:ext uri="{FF2B5EF4-FFF2-40B4-BE49-F238E27FC236}">
                  <a16:creationId xmlns:a16="http://schemas.microsoft.com/office/drawing/2014/main" id="{92B72F7C-D37D-7AA7-9596-B3323B40876A}"/>
                </a:ext>
              </a:extLst>
            </p:cNvPr>
            <p:cNvGrpSpPr/>
            <p:nvPr userDrawn="1"/>
          </p:nvGrpSpPr>
          <p:grpSpPr>
            <a:xfrm>
              <a:off x="7585159" y="6017856"/>
              <a:ext cx="1727187" cy="720000"/>
              <a:chOff x="8647625" y="5024110"/>
              <a:chExt cx="1727187" cy="720000"/>
            </a:xfrm>
          </p:grpSpPr>
          <p:pic>
            <p:nvPicPr>
              <p:cNvPr id="9" name="Picture 8">
                <a:extLst>
                  <a:ext uri="{FF2B5EF4-FFF2-40B4-BE49-F238E27FC236}">
                    <a16:creationId xmlns:a16="http://schemas.microsoft.com/office/drawing/2014/main" id="{D017A386-FB5A-9B89-706F-6E33CD438492}"/>
                  </a:ext>
                </a:extLst>
              </p:cNvPr>
              <p:cNvPicPr>
                <a:picLocks noChangeAspect="1"/>
              </p:cNvPicPr>
              <p:nvPr userDrawn="1"/>
            </p:nvPicPr>
            <p:blipFill>
              <a:blip r:embed="rId8">
                <a:extLst>
                  <a:ext uri="{28A0092B-C50C-407E-A947-70E740481C1C}">
                    <a14:useLocalDpi xmlns:a14="http://schemas.microsoft.com/office/drawing/2010/main" val="0"/>
                  </a:ext>
                </a:extLst>
              </a:blip>
              <a:stretch>
                <a:fillRect/>
              </a:stretch>
            </p:blipFill>
            <p:spPr>
              <a:xfrm>
                <a:off x="8647625" y="5024110"/>
                <a:ext cx="720000" cy="720000"/>
              </a:xfrm>
              <a:prstGeom prst="rect">
                <a:avLst/>
              </a:prstGeom>
            </p:spPr>
          </p:pic>
          <p:sp>
            <p:nvSpPr>
              <p:cNvPr id="20" name="TextBox 19">
                <a:extLst>
                  <a:ext uri="{FF2B5EF4-FFF2-40B4-BE49-F238E27FC236}">
                    <a16:creationId xmlns:a16="http://schemas.microsoft.com/office/drawing/2014/main" id="{ACA11F21-5DB3-D9B8-8C09-55D0736BA282}"/>
                  </a:ext>
                </a:extLst>
              </p:cNvPr>
              <p:cNvSpPr txBox="1"/>
              <p:nvPr userDrawn="1"/>
            </p:nvSpPr>
            <p:spPr>
              <a:xfrm>
                <a:off x="9211032" y="5245611"/>
                <a:ext cx="1163780" cy="276999"/>
              </a:xfrm>
              <a:prstGeom prst="rect">
                <a:avLst/>
              </a:prstGeom>
              <a:noFill/>
            </p:spPr>
            <p:txBody>
              <a:bodyPr wrap="none" rtlCol="0">
                <a:spAutoFit/>
              </a:bodyPr>
              <a:lstStyle/>
              <a:p>
                <a:r>
                  <a:rPr lang="en-US" sz="1200">
                    <a:latin typeface="+mj-lt"/>
                  </a:rPr>
                  <a:t>@SingStatvideo</a:t>
                </a:r>
              </a:p>
            </p:txBody>
          </p:sp>
        </p:grpSp>
        <p:grpSp>
          <p:nvGrpSpPr>
            <p:cNvPr id="32" name="Group 31">
              <a:extLst>
                <a:ext uri="{FF2B5EF4-FFF2-40B4-BE49-F238E27FC236}">
                  <a16:creationId xmlns:a16="http://schemas.microsoft.com/office/drawing/2014/main" id="{9E9F879D-B4D2-A8B3-8A6B-45C16D895305}"/>
                </a:ext>
              </a:extLst>
            </p:cNvPr>
            <p:cNvGrpSpPr/>
            <p:nvPr userDrawn="1"/>
          </p:nvGrpSpPr>
          <p:grpSpPr>
            <a:xfrm>
              <a:off x="9442614" y="6017856"/>
              <a:ext cx="2585885" cy="720000"/>
              <a:chOff x="3889907" y="4425484"/>
              <a:chExt cx="2585885" cy="720000"/>
            </a:xfrm>
          </p:grpSpPr>
          <p:pic>
            <p:nvPicPr>
              <p:cNvPr id="6" name="Picture 5">
                <a:extLst>
                  <a:ext uri="{FF2B5EF4-FFF2-40B4-BE49-F238E27FC236}">
                    <a16:creationId xmlns:a16="http://schemas.microsoft.com/office/drawing/2014/main" id="{8414893D-4020-7D12-3E51-6617B8D2F79A}"/>
                  </a:ext>
                </a:extLst>
              </p:cNvPr>
              <p:cNvPicPr>
                <a:picLocks noChangeAspect="1"/>
              </p:cNvPicPr>
              <p:nvPr userDrawn="1"/>
            </p:nvPicPr>
            <p:blipFill>
              <a:blip r:embed="rId9">
                <a:extLst>
                  <a:ext uri="{28A0092B-C50C-407E-A947-70E740481C1C}">
                    <a14:useLocalDpi xmlns:a14="http://schemas.microsoft.com/office/drawing/2010/main" val="0"/>
                  </a:ext>
                </a:extLst>
              </a:blip>
              <a:stretch>
                <a:fillRect/>
              </a:stretch>
            </p:blipFill>
            <p:spPr>
              <a:xfrm>
                <a:off x="3889907" y="4425484"/>
                <a:ext cx="720000" cy="720000"/>
              </a:xfrm>
              <a:prstGeom prst="rect">
                <a:avLst/>
              </a:prstGeom>
            </p:spPr>
          </p:pic>
          <p:sp>
            <p:nvSpPr>
              <p:cNvPr id="22" name="TextBox 21">
                <a:extLst>
                  <a:ext uri="{FF2B5EF4-FFF2-40B4-BE49-F238E27FC236}">
                    <a16:creationId xmlns:a16="http://schemas.microsoft.com/office/drawing/2014/main" id="{BAA6E8A4-E4F9-4AF1-49B7-3E2C17FECACA}"/>
                  </a:ext>
                </a:extLst>
              </p:cNvPr>
              <p:cNvSpPr txBox="1"/>
              <p:nvPr userDrawn="1"/>
            </p:nvSpPr>
            <p:spPr>
              <a:xfrm>
                <a:off x="4448890" y="4646985"/>
                <a:ext cx="2026902" cy="276999"/>
              </a:xfrm>
              <a:prstGeom prst="rect">
                <a:avLst/>
              </a:prstGeom>
              <a:noFill/>
            </p:spPr>
            <p:txBody>
              <a:bodyPr wrap="none" rtlCol="0">
                <a:spAutoFit/>
              </a:bodyPr>
              <a:lstStyle/>
              <a:p>
                <a:r>
                  <a:rPr lang="en-US" sz="1200">
                    <a:latin typeface="+mj-lt"/>
                  </a:rPr>
                  <a:t>@sg-department-of-statistics</a:t>
                </a:r>
              </a:p>
            </p:txBody>
          </p:sp>
        </p:grpSp>
        <p:grpSp>
          <p:nvGrpSpPr>
            <p:cNvPr id="31" name="Group 30">
              <a:extLst>
                <a:ext uri="{FF2B5EF4-FFF2-40B4-BE49-F238E27FC236}">
                  <a16:creationId xmlns:a16="http://schemas.microsoft.com/office/drawing/2014/main" id="{94634996-81F9-1ACD-938B-482F3C44E72F}"/>
                </a:ext>
              </a:extLst>
            </p:cNvPr>
            <p:cNvGrpSpPr/>
            <p:nvPr userDrawn="1"/>
          </p:nvGrpSpPr>
          <p:grpSpPr>
            <a:xfrm>
              <a:off x="2160621" y="6017856"/>
              <a:ext cx="2004878" cy="720000"/>
              <a:chOff x="3671227" y="6041259"/>
              <a:chExt cx="2004878" cy="720000"/>
            </a:xfrm>
          </p:grpSpPr>
          <p:sp>
            <p:nvSpPr>
              <p:cNvPr id="16" name="TextBox 15">
                <a:extLst>
                  <a:ext uri="{FF2B5EF4-FFF2-40B4-BE49-F238E27FC236}">
                    <a16:creationId xmlns:a16="http://schemas.microsoft.com/office/drawing/2014/main" id="{2A2B19AF-7AE8-BC2C-FFA1-23062519985D}"/>
                  </a:ext>
                </a:extLst>
              </p:cNvPr>
              <p:cNvSpPr txBox="1"/>
              <p:nvPr userDrawn="1"/>
            </p:nvSpPr>
            <p:spPr>
              <a:xfrm>
                <a:off x="4229747" y="6262760"/>
                <a:ext cx="1446358" cy="276999"/>
              </a:xfrm>
              <a:prstGeom prst="rect">
                <a:avLst/>
              </a:prstGeom>
              <a:noFill/>
            </p:spPr>
            <p:txBody>
              <a:bodyPr wrap="none" rtlCol="0">
                <a:spAutoFit/>
              </a:bodyPr>
              <a:lstStyle/>
              <a:p>
                <a:r>
                  <a:rPr lang="en-US" sz="1200">
                    <a:latin typeface="+mj-lt"/>
                  </a:rPr>
                  <a:t>info@singstat.gov.sg</a:t>
                </a:r>
              </a:p>
            </p:txBody>
          </p:sp>
          <p:pic>
            <p:nvPicPr>
              <p:cNvPr id="24" name="Picture 23">
                <a:extLst>
                  <a:ext uri="{FF2B5EF4-FFF2-40B4-BE49-F238E27FC236}">
                    <a16:creationId xmlns:a16="http://schemas.microsoft.com/office/drawing/2014/main" id="{791B3812-8B59-5B94-7489-DCE0D77561D0}"/>
                  </a:ext>
                </a:extLst>
              </p:cNvPr>
              <p:cNvPicPr>
                <a:picLocks noChangeAspect="1"/>
              </p:cNvPicPr>
              <p:nvPr userDrawn="1"/>
            </p:nvPicPr>
            <p:blipFill>
              <a:blip r:embed="rId10">
                <a:extLst>
                  <a:ext uri="{28A0092B-C50C-407E-A947-70E740481C1C}">
                    <a14:useLocalDpi xmlns:a14="http://schemas.microsoft.com/office/drawing/2010/main" val="0"/>
                  </a:ext>
                </a:extLst>
              </a:blip>
              <a:stretch>
                <a:fillRect/>
              </a:stretch>
            </p:blipFill>
            <p:spPr>
              <a:xfrm>
                <a:off x="3671227" y="6041259"/>
                <a:ext cx="720000" cy="720000"/>
              </a:xfrm>
              <a:prstGeom prst="rect">
                <a:avLst/>
              </a:prstGeom>
            </p:spPr>
          </p:pic>
        </p:grpSp>
      </p:grpSp>
      <p:sp>
        <p:nvSpPr>
          <p:cNvPr id="8" name="TextBox 7">
            <a:extLst>
              <a:ext uri="{FF2B5EF4-FFF2-40B4-BE49-F238E27FC236}">
                <a16:creationId xmlns:a16="http://schemas.microsoft.com/office/drawing/2014/main" id="{F867E532-6835-2B8B-E5DF-C47D95CBDC01}"/>
              </a:ext>
            </a:extLst>
          </p:cNvPr>
          <p:cNvSpPr txBox="1"/>
          <p:nvPr userDrawn="1"/>
        </p:nvSpPr>
        <p:spPr>
          <a:xfrm>
            <a:off x="2990062" y="1758112"/>
            <a:ext cx="6118696" cy="1012328"/>
          </a:xfrm>
          <a:prstGeom prst="rect">
            <a:avLst/>
          </a:prstGeom>
        </p:spPr>
        <p:txBody>
          <a:bodyPr vert="horz" lIns="91440" tIns="45720" rIns="91440" bIns="45720" rtlCol="0" anchor="ctr">
            <a:normAutofit/>
          </a:bodyPr>
          <a:lstStyle>
            <a:lvl1pPr algn="ctr">
              <a:lnSpc>
                <a:spcPct val="90000"/>
              </a:lnSpc>
              <a:spcBef>
                <a:spcPct val="0"/>
              </a:spcBef>
              <a:buNone/>
              <a:defRPr sz="6600">
                <a:gradFill>
                  <a:gsLst>
                    <a:gs pos="0">
                      <a:schemeClr val="accent2"/>
                    </a:gs>
                    <a:gs pos="100000">
                      <a:schemeClr val="tx2"/>
                    </a:gs>
                    <a:gs pos="66000">
                      <a:schemeClr val="accent1"/>
                    </a:gs>
                  </a:gsLst>
                  <a:lin ang="0" scaled="1"/>
                </a:gradFill>
                <a:latin typeface="Aptos ExtraBold" panose="020B0004020202020204" pitchFamily="34" charset="0"/>
                <a:ea typeface="+mj-ea"/>
                <a:cs typeface="+mj-cs"/>
              </a:defRPr>
            </a:lvl1pPr>
          </a:lstStyle>
          <a:p>
            <a:pPr lvl="0"/>
            <a:r>
              <a:rPr lang="en-US"/>
              <a:t>Thank You</a:t>
            </a:r>
            <a:endParaRPr lang="en-SG"/>
          </a:p>
        </p:txBody>
      </p:sp>
      <p:sp>
        <p:nvSpPr>
          <p:cNvPr id="23" name="Rectangle 22">
            <a:extLst>
              <a:ext uri="{FF2B5EF4-FFF2-40B4-BE49-F238E27FC236}">
                <a16:creationId xmlns:a16="http://schemas.microsoft.com/office/drawing/2014/main" id="{C616BE55-0B35-CF32-3CD9-E916EF40AEA3}"/>
              </a:ext>
            </a:extLst>
          </p:cNvPr>
          <p:cNvSpPr/>
          <p:nvPr userDrawn="1"/>
        </p:nvSpPr>
        <p:spPr>
          <a:xfrm rot="16200000">
            <a:off x="5923048" y="-5968005"/>
            <a:ext cx="300948" cy="12236957"/>
          </a:xfrm>
          <a:prstGeom prst="rect">
            <a:avLst/>
          </a:prstGeom>
          <a:gradFill>
            <a:gsLst>
              <a:gs pos="0">
                <a:schemeClr val="accent2"/>
              </a:gs>
              <a:gs pos="44000">
                <a:schemeClr val="accent1"/>
              </a:gs>
              <a:gs pos="88000">
                <a:schemeClr val="accent4"/>
              </a:gs>
            </a:gsLst>
            <a:lin ang="54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15091949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184237-C485-12F1-653D-945382ED00F7}"/>
              </a:ext>
            </a:extLst>
          </p:cNvPr>
          <p:cNvSpPr>
            <a:spLocks noGrp="1"/>
          </p:cNvSpPr>
          <p:nvPr>
            <p:ph type="title"/>
          </p:nvPr>
        </p:nvSpPr>
        <p:spPr>
          <a:xfrm>
            <a:off x="557158" y="114300"/>
            <a:ext cx="10772886" cy="1325563"/>
          </a:xfrm>
          <a:prstGeom prst="rect">
            <a:avLst/>
          </a:prstGeom>
        </p:spPr>
        <p:txBody>
          <a:bodyPr/>
          <a:lstStyle>
            <a:lvl1pPr>
              <a:defRPr>
                <a:gradFill>
                  <a:gsLst>
                    <a:gs pos="22000">
                      <a:schemeClr val="accent3"/>
                    </a:gs>
                    <a:gs pos="100000">
                      <a:schemeClr val="tx2"/>
                    </a:gs>
                  </a:gsLst>
                  <a:lin ang="0" scaled="1"/>
                </a:gradFill>
              </a:defRPr>
            </a:lvl1pPr>
          </a:lstStyle>
          <a:p>
            <a:r>
              <a:rPr lang="en-US"/>
              <a:t>Click to edit Master title style</a:t>
            </a:r>
          </a:p>
        </p:txBody>
      </p:sp>
      <p:sp>
        <p:nvSpPr>
          <p:cNvPr id="3" name="Content Placeholder 2">
            <a:extLst>
              <a:ext uri="{FF2B5EF4-FFF2-40B4-BE49-F238E27FC236}">
                <a16:creationId xmlns:a16="http://schemas.microsoft.com/office/drawing/2014/main" id="{D317FBB9-B3A2-AD9E-AC10-B3626BCA02E7}"/>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E7CEC71-EDD7-4421-EDD0-78598F41F8CA}"/>
              </a:ext>
            </a:extLst>
          </p:cNvPr>
          <p:cNvSpPr>
            <a:spLocks noGrp="1"/>
          </p:cNvSpPr>
          <p:nvPr>
            <p:ph type="dt" sz="half" idx="10"/>
          </p:nvPr>
        </p:nvSpPr>
        <p:spPr/>
        <p:txBody>
          <a:bodyPr/>
          <a:lstStyle/>
          <a:p>
            <a:r>
              <a:rPr lang="en-US"/>
              <a:t>Restricted/ Non-sensitive</a:t>
            </a:r>
          </a:p>
        </p:txBody>
      </p:sp>
      <p:sp>
        <p:nvSpPr>
          <p:cNvPr id="6" name="Slide Number Placeholder 5">
            <a:extLst>
              <a:ext uri="{FF2B5EF4-FFF2-40B4-BE49-F238E27FC236}">
                <a16:creationId xmlns:a16="http://schemas.microsoft.com/office/drawing/2014/main" id="{27611A18-AB1C-6591-B988-9BDA03CF52FB}"/>
              </a:ext>
            </a:extLst>
          </p:cNvPr>
          <p:cNvSpPr>
            <a:spLocks noGrp="1"/>
          </p:cNvSpPr>
          <p:nvPr>
            <p:ph type="sldNum" sz="quarter" idx="12"/>
          </p:nvPr>
        </p:nvSpPr>
        <p:spPr/>
        <p:txBody>
          <a:bodyPr/>
          <a:lstStyle/>
          <a:p>
            <a:fld id="{28C84454-11AD-448F-95DF-B8F539FD9FAB}" type="slidenum">
              <a:rPr lang="en-US" smtClean="0"/>
              <a:t>‹#›</a:t>
            </a:fld>
            <a:endParaRPr lang="en-US"/>
          </a:p>
        </p:txBody>
      </p:sp>
      <p:cxnSp>
        <p:nvCxnSpPr>
          <p:cNvPr id="9" name="Straight Connector 8">
            <a:extLst>
              <a:ext uri="{FF2B5EF4-FFF2-40B4-BE49-F238E27FC236}">
                <a16:creationId xmlns:a16="http://schemas.microsoft.com/office/drawing/2014/main" id="{83FFA0A5-D654-6FB3-F27B-A0358257E5F1}"/>
              </a:ext>
            </a:extLst>
          </p:cNvPr>
          <p:cNvCxnSpPr/>
          <p:nvPr userDrawn="1"/>
        </p:nvCxnSpPr>
        <p:spPr>
          <a:xfrm>
            <a:off x="590539" y="1825625"/>
            <a:ext cx="0" cy="4351338"/>
          </a:xfrm>
          <a:prstGeom prst="line">
            <a:avLst/>
          </a:prstGeom>
          <a:ln w="38100">
            <a:solidFill>
              <a:schemeClr val="accent4"/>
            </a:solidFill>
          </a:ln>
        </p:spPr>
        <p:style>
          <a:lnRef idx="2">
            <a:schemeClr val="accent1"/>
          </a:lnRef>
          <a:fillRef idx="0">
            <a:schemeClr val="accent1"/>
          </a:fillRef>
          <a:effectRef idx="1">
            <a:schemeClr val="accent1"/>
          </a:effectRef>
          <a:fontRef idx="minor">
            <a:schemeClr val="tx1"/>
          </a:fontRef>
        </p:style>
      </p:cxnSp>
      <p:sp>
        <p:nvSpPr>
          <p:cNvPr id="10" name="Rectangle 9">
            <a:extLst>
              <a:ext uri="{FF2B5EF4-FFF2-40B4-BE49-F238E27FC236}">
                <a16:creationId xmlns:a16="http://schemas.microsoft.com/office/drawing/2014/main" id="{2C34C74E-DEBF-C638-E6ED-28FE147E57C2}"/>
              </a:ext>
            </a:extLst>
          </p:cNvPr>
          <p:cNvSpPr/>
          <p:nvPr userDrawn="1"/>
        </p:nvSpPr>
        <p:spPr>
          <a:xfrm rot="16200000">
            <a:off x="6005161" y="-6072539"/>
            <a:ext cx="181677" cy="12192000"/>
          </a:xfrm>
          <a:prstGeom prst="rect">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08264974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2_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184237-C485-12F1-653D-945382ED00F7}"/>
              </a:ext>
            </a:extLst>
          </p:cNvPr>
          <p:cNvSpPr>
            <a:spLocks noGrp="1"/>
          </p:cNvSpPr>
          <p:nvPr>
            <p:ph type="title"/>
          </p:nvPr>
        </p:nvSpPr>
        <p:spPr>
          <a:xfrm>
            <a:off x="557158" y="114300"/>
            <a:ext cx="10772886" cy="1325563"/>
          </a:xfrm>
          <a:prstGeom prst="rect">
            <a:avLst/>
          </a:prstGeom>
        </p:spPr>
        <p:txBody>
          <a:bodyPr/>
          <a:lstStyle>
            <a:lvl1pPr>
              <a:defRPr>
                <a:gradFill>
                  <a:gsLst>
                    <a:gs pos="81000">
                      <a:schemeClr val="accent2"/>
                    </a:gs>
                    <a:gs pos="14000">
                      <a:schemeClr val="accent5"/>
                    </a:gs>
                  </a:gsLst>
                  <a:lin ang="0" scaled="1"/>
                </a:gradFill>
              </a:defRPr>
            </a:lvl1pPr>
          </a:lstStyle>
          <a:p>
            <a:r>
              <a:rPr lang="en-US"/>
              <a:t>Click to edit Master title style</a:t>
            </a:r>
          </a:p>
        </p:txBody>
      </p:sp>
      <p:sp>
        <p:nvSpPr>
          <p:cNvPr id="3" name="Content Placeholder 2">
            <a:extLst>
              <a:ext uri="{FF2B5EF4-FFF2-40B4-BE49-F238E27FC236}">
                <a16:creationId xmlns:a16="http://schemas.microsoft.com/office/drawing/2014/main" id="{D317FBB9-B3A2-AD9E-AC10-B3626BCA02E7}"/>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E7CEC71-EDD7-4421-EDD0-78598F41F8CA}"/>
              </a:ext>
            </a:extLst>
          </p:cNvPr>
          <p:cNvSpPr>
            <a:spLocks noGrp="1"/>
          </p:cNvSpPr>
          <p:nvPr>
            <p:ph type="dt" sz="half" idx="10"/>
          </p:nvPr>
        </p:nvSpPr>
        <p:spPr/>
        <p:txBody>
          <a:bodyPr/>
          <a:lstStyle/>
          <a:p>
            <a:r>
              <a:rPr lang="en-US"/>
              <a:t>Restricted/ Non-sensitive</a:t>
            </a:r>
          </a:p>
        </p:txBody>
      </p:sp>
      <p:sp>
        <p:nvSpPr>
          <p:cNvPr id="6" name="Slide Number Placeholder 5">
            <a:extLst>
              <a:ext uri="{FF2B5EF4-FFF2-40B4-BE49-F238E27FC236}">
                <a16:creationId xmlns:a16="http://schemas.microsoft.com/office/drawing/2014/main" id="{27611A18-AB1C-6591-B988-9BDA03CF52FB}"/>
              </a:ext>
            </a:extLst>
          </p:cNvPr>
          <p:cNvSpPr>
            <a:spLocks noGrp="1"/>
          </p:cNvSpPr>
          <p:nvPr>
            <p:ph type="sldNum" sz="quarter" idx="12"/>
          </p:nvPr>
        </p:nvSpPr>
        <p:spPr/>
        <p:txBody>
          <a:bodyPr/>
          <a:lstStyle/>
          <a:p>
            <a:fld id="{28C84454-11AD-448F-95DF-B8F539FD9FAB}" type="slidenum">
              <a:rPr lang="en-US" smtClean="0"/>
              <a:t>‹#›</a:t>
            </a:fld>
            <a:endParaRPr lang="en-US"/>
          </a:p>
        </p:txBody>
      </p:sp>
      <p:cxnSp>
        <p:nvCxnSpPr>
          <p:cNvPr id="9" name="Straight Connector 8">
            <a:extLst>
              <a:ext uri="{FF2B5EF4-FFF2-40B4-BE49-F238E27FC236}">
                <a16:creationId xmlns:a16="http://schemas.microsoft.com/office/drawing/2014/main" id="{83FFA0A5-D654-6FB3-F27B-A0358257E5F1}"/>
              </a:ext>
            </a:extLst>
          </p:cNvPr>
          <p:cNvCxnSpPr/>
          <p:nvPr userDrawn="1"/>
        </p:nvCxnSpPr>
        <p:spPr>
          <a:xfrm>
            <a:off x="590539" y="1825625"/>
            <a:ext cx="0" cy="4351338"/>
          </a:xfrm>
          <a:prstGeom prst="line">
            <a:avLst/>
          </a:prstGeom>
          <a:ln w="38100">
            <a:solidFill>
              <a:schemeClr val="accent2"/>
            </a:solidFill>
          </a:ln>
        </p:spPr>
        <p:style>
          <a:lnRef idx="2">
            <a:schemeClr val="accent1"/>
          </a:lnRef>
          <a:fillRef idx="0">
            <a:schemeClr val="accent1"/>
          </a:fillRef>
          <a:effectRef idx="1">
            <a:schemeClr val="accent1"/>
          </a:effectRef>
          <a:fontRef idx="minor">
            <a:schemeClr val="tx1"/>
          </a:fontRef>
        </p:style>
      </p:cxnSp>
      <p:sp>
        <p:nvSpPr>
          <p:cNvPr id="10" name="Rectangle 9">
            <a:extLst>
              <a:ext uri="{FF2B5EF4-FFF2-40B4-BE49-F238E27FC236}">
                <a16:creationId xmlns:a16="http://schemas.microsoft.com/office/drawing/2014/main" id="{2C34C74E-DEBF-C638-E6ED-28FE147E57C2}"/>
              </a:ext>
            </a:extLst>
          </p:cNvPr>
          <p:cNvSpPr/>
          <p:nvPr userDrawn="1"/>
        </p:nvSpPr>
        <p:spPr>
          <a:xfrm rot="16200000">
            <a:off x="6005161" y="-6072539"/>
            <a:ext cx="181677" cy="12192000"/>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76658056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CBC1BC-1DFC-BF5C-068A-FA622B3C24FE}"/>
              </a:ext>
            </a:extLst>
          </p:cNvPr>
          <p:cNvSpPr>
            <a:spLocks noGrp="1"/>
          </p:cNvSpPr>
          <p:nvPr>
            <p:ph type="title"/>
          </p:nvPr>
        </p:nvSpPr>
        <p:spPr>
          <a:xfrm>
            <a:off x="831850" y="1709738"/>
            <a:ext cx="10515600" cy="2852737"/>
          </a:xfrm>
          <a:prstGeom prst="rect">
            <a:avLst/>
          </a:prstGeo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048BF375-4384-A26A-A9CF-7794A280C051}"/>
              </a:ext>
            </a:extLst>
          </p:cNvPr>
          <p:cNvSpPr>
            <a:spLocks noGrp="1"/>
          </p:cNvSpPr>
          <p:nvPr>
            <p:ph type="body" idx="1"/>
          </p:nvPr>
        </p:nvSpPr>
        <p:spPr>
          <a:xfrm>
            <a:off x="1028700" y="4589463"/>
            <a:ext cx="10318749"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C8C2E376-DD13-889F-4447-A41DB3A68667}"/>
              </a:ext>
            </a:extLst>
          </p:cNvPr>
          <p:cNvSpPr>
            <a:spLocks noGrp="1"/>
          </p:cNvSpPr>
          <p:nvPr>
            <p:ph type="dt" sz="half" idx="10"/>
          </p:nvPr>
        </p:nvSpPr>
        <p:spPr/>
        <p:txBody>
          <a:bodyPr/>
          <a:lstStyle/>
          <a:p>
            <a:r>
              <a:rPr lang="en-US"/>
              <a:t>Restricted/ Non-sensitive</a:t>
            </a:r>
          </a:p>
        </p:txBody>
      </p:sp>
      <p:sp>
        <p:nvSpPr>
          <p:cNvPr id="6" name="Slide Number Placeholder 5">
            <a:extLst>
              <a:ext uri="{FF2B5EF4-FFF2-40B4-BE49-F238E27FC236}">
                <a16:creationId xmlns:a16="http://schemas.microsoft.com/office/drawing/2014/main" id="{1DF443BA-B480-F45C-0B56-45D61B7B88D3}"/>
              </a:ext>
            </a:extLst>
          </p:cNvPr>
          <p:cNvSpPr>
            <a:spLocks noGrp="1"/>
          </p:cNvSpPr>
          <p:nvPr>
            <p:ph type="sldNum" sz="quarter" idx="12"/>
          </p:nvPr>
        </p:nvSpPr>
        <p:spPr/>
        <p:txBody>
          <a:bodyPr/>
          <a:lstStyle/>
          <a:p>
            <a:fld id="{28C84454-11AD-448F-95DF-B8F539FD9FAB}" type="slidenum">
              <a:rPr lang="en-US" smtClean="0"/>
              <a:t>‹#›</a:t>
            </a:fld>
            <a:endParaRPr lang="en-US"/>
          </a:p>
        </p:txBody>
      </p:sp>
      <p:sp>
        <p:nvSpPr>
          <p:cNvPr id="8" name="Rectangle 7">
            <a:extLst>
              <a:ext uri="{FF2B5EF4-FFF2-40B4-BE49-F238E27FC236}">
                <a16:creationId xmlns:a16="http://schemas.microsoft.com/office/drawing/2014/main" id="{6FC4C321-ABE5-5D1D-7F3A-3CE251945E67}"/>
              </a:ext>
            </a:extLst>
          </p:cNvPr>
          <p:cNvSpPr/>
          <p:nvPr userDrawn="1"/>
        </p:nvSpPr>
        <p:spPr>
          <a:xfrm rot="16200000">
            <a:off x="5935980" y="-5935981"/>
            <a:ext cx="320039" cy="12192000"/>
          </a:xfrm>
          <a:prstGeom prst="rect">
            <a:avLst/>
          </a:prstGeom>
          <a:gradFill>
            <a:gsLst>
              <a:gs pos="0">
                <a:schemeClr val="accent2"/>
              </a:gs>
              <a:gs pos="44000">
                <a:schemeClr val="accent1"/>
              </a:gs>
              <a:gs pos="88000">
                <a:schemeClr val="accent4"/>
              </a:gs>
            </a:gsLst>
            <a:lin ang="54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79515879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A2B489-A78B-A9AA-92CF-4AFBDB835D0B}"/>
              </a:ext>
            </a:extLst>
          </p:cNvPr>
          <p:cNvSpPr>
            <a:spLocks noGrp="1"/>
          </p:cNvSpPr>
          <p:nvPr>
            <p:ph type="title"/>
          </p:nvPr>
        </p:nvSpPr>
        <p:spPr>
          <a:xfrm>
            <a:off x="557158" y="114300"/>
            <a:ext cx="10772886" cy="1325563"/>
          </a:xfrm>
          <a:prstGeom prst="rect">
            <a:avLst/>
          </a:prstGeom>
          <a:noFill/>
        </p:spPr>
        <p:txBody>
          <a:bodyPr vert="horz" lIns="91440" tIns="45720" rIns="91440" bIns="45720" rtlCol="0" anchor="ctr">
            <a:normAutofit/>
          </a:bodyPr>
          <a:lstStyle>
            <a:lvl1pPr>
              <a:defRPr lang="en-US">
                <a:gradFill>
                  <a:gsLst>
                    <a:gs pos="23000">
                      <a:schemeClr val="accent6"/>
                    </a:gs>
                    <a:gs pos="97000">
                      <a:schemeClr val="accent1"/>
                    </a:gs>
                  </a:gsLst>
                  <a:lin ang="0" scaled="1"/>
                </a:gradFill>
              </a:defRPr>
            </a:lvl1pPr>
          </a:lstStyle>
          <a:p>
            <a:pPr lvl="0"/>
            <a:r>
              <a:rPr lang="en-US"/>
              <a:t>Click to edit Master title style</a:t>
            </a:r>
          </a:p>
        </p:txBody>
      </p:sp>
      <p:sp>
        <p:nvSpPr>
          <p:cNvPr id="3" name="Content Placeholder 2">
            <a:extLst>
              <a:ext uri="{FF2B5EF4-FFF2-40B4-BE49-F238E27FC236}">
                <a16:creationId xmlns:a16="http://schemas.microsoft.com/office/drawing/2014/main" id="{695F1D8D-A71B-272A-F8F9-25400662027A}"/>
              </a:ext>
            </a:extLst>
          </p:cNvPr>
          <p:cNvSpPr>
            <a:spLocks noGrp="1"/>
          </p:cNvSpPr>
          <p:nvPr>
            <p:ph sz="half" idx="1"/>
          </p:nvPr>
        </p:nvSpPr>
        <p:spPr>
          <a:xfrm>
            <a:off x="7493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85A32090-A6A3-5A46-B719-F915B1D61C11}"/>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F2AC3408-65E8-F105-7B18-21325F609120}"/>
              </a:ext>
            </a:extLst>
          </p:cNvPr>
          <p:cNvSpPr>
            <a:spLocks noGrp="1"/>
          </p:cNvSpPr>
          <p:nvPr>
            <p:ph type="dt" sz="half" idx="10"/>
          </p:nvPr>
        </p:nvSpPr>
        <p:spPr/>
        <p:txBody>
          <a:bodyPr/>
          <a:lstStyle/>
          <a:p>
            <a:r>
              <a:rPr lang="en-US"/>
              <a:t>Restricted/ Non-sensitive</a:t>
            </a:r>
          </a:p>
        </p:txBody>
      </p:sp>
      <p:sp>
        <p:nvSpPr>
          <p:cNvPr id="7" name="Slide Number Placeholder 6">
            <a:extLst>
              <a:ext uri="{FF2B5EF4-FFF2-40B4-BE49-F238E27FC236}">
                <a16:creationId xmlns:a16="http://schemas.microsoft.com/office/drawing/2014/main" id="{CE02F4F8-1685-96B4-13C6-409BC353741C}"/>
              </a:ext>
            </a:extLst>
          </p:cNvPr>
          <p:cNvSpPr>
            <a:spLocks noGrp="1"/>
          </p:cNvSpPr>
          <p:nvPr>
            <p:ph type="sldNum" sz="quarter" idx="12"/>
          </p:nvPr>
        </p:nvSpPr>
        <p:spPr/>
        <p:txBody>
          <a:bodyPr/>
          <a:lstStyle/>
          <a:p>
            <a:fld id="{28C84454-11AD-448F-95DF-B8F539FD9FAB}" type="slidenum">
              <a:rPr lang="en-US" smtClean="0"/>
              <a:t>‹#›</a:t>
            </a:fld>
            <a:endParaRPr lang="en-US"/>
          </a:p>
        </p:txBody>
      </p:sp>
      <p:sp>
        <p:nvSpPr>
          <p:cNvPr id="8" name="Rectangle 7">
            <a:extLst>
              <a:ext uri="{FF2B5EF4-FFF2-40B4-BE49-F238E27FC236}">
                <a16:creationId xmlns:a16="http://schemas.microsoft.com/office/drawing/2014/main" id="{F534FAC4-8A9E-3CF1-FD72-CCEF95EDC7DF}"/>
              </a:ext>
            </a:extLst>
          </p:cNvPr>
          <p:cNvSpPr/>
          <p:nvPr userDrawn="1"/>
        </p:nvSpPr>
        <p:spPr>
          <a:xfrm rot="16200000">
            <a:off x="6005161" y="-6072539"/>
            <a:ext cx="181677" cy="12192000"/>
          </a:xfrm>
          <a:prstGeom prst="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9" name="Straight Connector 8">
            <a:extLst>
              <a:ext uri="{FF2B5EF4-FFF2-40B4-BE49-F238E27FC236}">
                <a16:creationId xmlns:a16="http://schemas.microsoft.com/office/drawing/2014/main" id="{6B96B507-9C94-9C7A-BE86-EBB69F92848A}"/>
              </a:ext>
            </a:extLst>
          </p:cNvPr>
          <p:cNvCxnSpPr/>
          <p:nvPr userDrawn="1"/>
        </p:nvCxnSpPr>
        <p:spPr>
          <a:xfrm>
            <a:off x="590539" y="1825625"/>
            <a:ext cx="0" cy="4351338"/>
          </a:xfrm>
          <a:prstGeom prst="line">
            <a:avLst/>
          </a:prstGeom>
          <a:ln w="38100">
            <a:solidFill>
              <a:schemeClr val="accent1"/>
            </a:solidFill>
          </a:ln>
        </p:spPr>
        <p:style>
          <a:lnRef idx="2">
            <a:schemeClr val="accent1"/>
          </a:lnRef>
          <a:fillRef idx="0">
            <a:schemeClr val="accent1"/>
          </a:fillRef>
          <a:effectRef idx="1">
            <a:schemeClr val="accent1"/>
          </a:effectRef>
          <a:fontRef idx="minor">
            <a:schemeClr val="tx1"/>
          </a:fontRef>
        </p:style>
      </p:cxnSp>
      <p:cxnSp>
        <p:nvCxnSpPr>
          <p:cNvPr id="10" name="Straight Connector 9">
            <a:extLst>
              <a:ext uri="{FF2B5EF4-FFF2-40B4-BE49-F238E27FC236}">
                <a16:creationId xmlns:a16="http://schemas.microsoft.com/office/drawing/2014/main" id="{0AFA5E49-F073-DD11-2D24-AB0401685AA6}"/>
              </a:ext>
            </a:extLst>
          </p:cNvPr>
          <p:cNvCxnSpPr/>
          <p:nvPr userDrawn="1"/>
        </p:nvCxnSpPr>
        <p:spPr>
          <a:xfrm>
            <a:off x="6052555" y="1825625"/>
            <a:ext cx="0" cy="4351338"/>
          </a:xfrm>
          <a:prstGeom prst="line">
            <a:avLst/>
          </a:prstGeom>
          <a:ln w="38100">
            <a:solidFill>
              <a:schemeClr val="accent1"/>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72993477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Obj" preserve="1">
  <p:cSld name="1_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A2B489-A78B-A9AA-92CF-4AFBDB835D0B}"/>
              </a:ext>
            </a:extLst>
          </p:cNvPr>
          <p:cNvSpPr>
            <a:spLocks noGrp="1"/>
          </p:cNvSpPr>
          <p:nvPr>
            <p:ph type="title"/>
          </p:nvPr>
        </p:nvSpPr>
        <p:spPr>
          <a:xfrm>
            <a:off x="557158" y="114300"/>
            <a:ext cx="10772886" cy="1325563"/>
          </a:xfrm>
          <a:prstGeom prst="rect">
            <a:avLst/>
          </a:prstGeom>
        </p:spPr>
        <p:txBody>
          <a:bodyPr vert="horz" lIns="91440" tIns="45720" rIns="91440" bIns="45720" rtlCol="0" anchor="ctr">
            <a:normAutofit/>
          </a:bodyPr>
          <a:lstStyle>
            <a:lvl1pPr>
              <a:defRPr lang="en-US">
                <a:gradFill>
                  <a:gsLst>
                    <a:gs pos="22000">
                      <a:schemeClr val="accent3"/>
                    </a:gs>
                    <a:gs pos="100000">
                      <a:schemeClr val="tx2"/>
                    </a:gs>
                  </a:gsLst>
                  <a:lin ang="0" scaled="1"/>
                </a:gradFill>
              </a:defRPr>
            </a:lvl1pPr>
          </a:lstStyle>
          <a:p>
            <a:pPr lvl="0"/>
            <a:r>
              <a:rPr lang="en-US"/>
              <a:t>Click to edit Master title style</a:t>
            </a:r>
          </a:p>
        </p:txBody>
      </p:sp>
      <p:sp>
        <p:nvSpPr>
          <p:cNvPr id="3" name="Content Placeholder 2">
            <a:extLst>
              <a:ext uri="{FF2B5EF4-FFF2-40B4-BE49-F238E27FC236}">
                <a16:creationId xmlns:a16="http://schemas.microsoft.com/office/drawing/2014/main" id="{695F1D8D-A71B-272A-F8F9-25400662027A}"/>
              </a:ext>
            </a:extLst>
          </p:cNvPr>
          <p:cNvSpPr>
            <a:spLocks noGrp="1"/>
          </p:cNvSpPr>
          <p:nvPr>
            <p:ph sz="half" idx="1"/>
          </p:nvPr>
        </p:nvSpPr>
        <p:spPr>
          <a:xfrm>
            <a:off x="7493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85A32090-A6A3-5A46-B719-F915B1D61C11}"/>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F2AC3408-65E8-F105-7B18-21325F609120}"/>
              </a:ext>
            </a:extLst>
          </p:cNvPr>
          <p:cNvSpPr>
            <a:spLocks noGrp="1"/>
          </p:cNvSpPr>
          <p:nvPr>
            <p:ph type="dt" sz="half" idx="10"/>
          </p:nvPr>
        </p:nvSpPr>
        <p:spPr/>
        <p:txBody>
          <a:bodyPr/>
          <a:lstStyle/>
          <a:p>
            <a:r>
              <a:rPr lang="en-US"/>
              <a:t>Restricted/ Non-sensitive</a:t>
            </a:r>
          </a:p>
        </p:txBody>
      </p:sp>
      <p:sp>
        <p:nvSpPr>
          <p:cNvPr id="7" name="Slide Number Placeholder 6">
            <a:extLst>
              <a:ext uri="{FF2B5EF4-FFF2-40B4-BE49-F238E27FC236}">
                <a16:creationId xmlns:a16="http://schemas.microsoft.com/office/drawing/2014/main" id="{CE02F4F8-1685-96B4-13C6-409BC353741C}"/>
              </a:ext>
            </a:extLst>
          </p:cNvPr>
          <p:cNvSpPr>
            <a:spLocks noGrp="1"/>
          </p:cNvSpPr>
          <p:nvPr>
            <p:ph type="sldNum" sz="quarter" idx="12"/>
          </p:nvPr>
        </p:nvSpPr>
        <p:spPr/>
        <p:txBody>
          <a:bodyPr/>
          <a:lstStyle/>
          <a:p>
            <a:fld id="{28C84454-11AD-448F-95DF-B8F539FD9FAB}" type="slidenum">
              <a:rPr lang="en-US" smtClean="0"/>
              <a:t>‹#›</a:t>
            </a:fld>
            <a:endParaRPr lang="en-US"/>
          </a:p>
        </p:txBody>
      </p:sp>
      <p:sp>
        <p:nvSpPr>
          <p:cNvPr id="8" name="Rectangle 7">
            <a:extLst>
              <a:ext uri="{FF2B5EF4-FFF2-40B4-BE49-F238E27FC236}">
                <a16:creationId xmlns:a16="http://schemas.microsoft.com/office/drawing/2014/main" id="{F534FAC4-8A9E-3CF1-FD72-CCEF95EDC7DF}"/>
              </a:ext>
            </a:extLst>
          </p:cNvPr>
          <p:cNvSpPr/>
          <p:nvPr userDrawn="1"/>
        </p:nvSpPr>
        <p:spPr>
          <a:xfrm rot="16200000">
            <a:off x="6005161" y="-6072539"/>
            <a:ext cx="181677" cy="12192000"/>
          </a:xfrm>
          <a:prstGeom prst="rect">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9" name="Straight Connector 8">
            <a:extLst>
              <a:ext uri="{FF2B5EF4-FFF2-40B4-BE49-F238E27FC236}">
                <a16:creationId xmlns:a16="http://schemas.microsoft.com/office/drawing/2014/main" id="{6B96B507-9C94-9C7A-BE86-EBB69F92848A}"/>
              </a:ext>
            </a:extLst>
          </p:cNvPr>
          <p:cNvCxnSpPr/>
          <p:nvPr userDrawn="1"/>
        </p:nvCxnSpPr>
        <p:spPr>
          <a:xfrm>
            <a:off x="590539" y="1825625"/>
            <a:ext cx="0" cy="4351338"/>
          </a:xfrm>
          <a:prstGeom prst="line">
            <a:avLst/>
          </a:prstGeom>
          <a:ln w="38100">
            <a:solidFill>
              <a:schemeClr val="accent4"/>
            </a:solidFill>
          </a:ln>
        </p:spPr>
        <p:style>
          <a:lnRef idx="2">
            <a:schemeClr val="accent1"/>
          </a:lnRef>
          <a:fillRef idx="0">
            <a:schemeClr val="accent1"/>
          </a:fillRef>
          <a:effectRef idx="1">
            <a:schemeClr val="accent1"/>
          </a:effectRef>
          <a:fontRef idx="minor">
            <a:schemeClr val="tx1"/>
          </a:fontRef>
        </p:style>
      </p:cxnSp>
      <p:cxnSp>
        <p:nvCxnSpPr>
          <p:cNvPr id="10" name="Straight Connector 9">
            <a:extLst>
              <a:ext uri="{FF2B5EF4-FFF2-40B4-BE49-F238E27FC236}">
                <a16:creationId xmlns:a16="http://schemas.microsoft.com/office/drawing/2014/main" id="{0AFA5E49-F073-DD11-2D24-AB0401685AA6}"/>
              </a:ext>
            </a:extLst>
          </p:cNvPr>
          <p:cNvCxnSpPr/>
          <p:nvPr userDrawn="1"/>
        </p:nvCxnSpPr>
        <p:spPr>
          <a:xfrm>
            <a:off x="6052555" y="1825625"/>
            <a:ext cx="0" cy="4351338"/>
          </a:xfrm>
          <a:prstGeom prst="line">
            <a:avLst/>
          </a:prstGeom>
          <a:ln w="38100">
            <a:solidFill>
              <a:schemeClr val="accent4"/>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63926341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Obj" preserve="1">
  <p:cSld name="2_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A2B489-A78B-A9AA-92CF-4AFBDB835D0B}"/>
              </a:ext>
            </a:extLst>
          </p:cNvPr>
          <p:cNvSpPr>
            <a:spLocks noGrp="1"/>
          </p:cNvSpPr>
          <p:nvPr>
            <p:ph type="title"/>
          </p:nvPr>
        </p:nvSpPr>
        <p:spPr>
          <a:xfrm>
            <a:off x="557158" y="114300"/>
            <a:ext cx="10772886" cy="1325563"/>
          </a:xfrm>
          <a:prstGeom prst="rect">
            <a:avLst/>
          </a:prstGeom>
        </p:spPr>
        <p:txBody>
          <a:bodyPr vert="horz" lIns="91440" tIns="45720" rIns="91440" bIns="45720" rtlCol="0" anchor="ctr">
            <a:normAutofit/>
          </a:bodyPr>
          <a:lstStyle>
            <a:lvl1pPr>
              <a:defRPr lang="en-US">
                <a:gradFill>
                  <a:gsLst>
                    <a:gs pos="81000">
                      <a:schemeClr val="accent2"/>
                    </a:gs>
                    <a:gs pos="14000">
                      <a:schemeClr val="accent5"/>
                    </a:gs>
                  </a:gsLst>
                  <a:lin ang="0" scaled="1"/>
                </a:gradFill>
              </a:defRPr>
            </a:lvl1pPr>
          </a:lstStyle>
          <a:p>
            <a:pPr lvl="0"/>
            <a:r>
              <a:rPr lang="en-US"/>
              <a:t>Click to edit Master title style</a:t>
            </a:r>
          </a:p>
        </p:txBody>
      </p:sp>
      <p:sp>
        <p:nvSpPr>
          <p:cNvPr id="3" name="Content Placeholder 2">
            <a:extLst>
              <a:ext uri="{FF2B5EF4-FFF2-40B4-BE49-F238E27FC236}">
                <a16:creationId xmlns:a16="http://schemas.microsoft.com/office/drawing/2014/main" id="{695F1D8D-A71B-272A-F8F9-25400662027A}"/>
              </a:ext>
            </a:extLst>
          </p:cNvPr>
          <p:cNvSpPr>
            <a:spLocks noGrp="1"/>
          </p:cNvSpPr>
          <p:nvPr>
            <p:ph sz="half" idx="1"/>
          </p:nvPr>
        </p:nvSpPr>
        <p:spPr>
          <a:xfrm>
            <a:off x="7493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85A32090-A6A3-5A46-B719-F915B1D61C11}"/>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F2AC3408-65E8-F105-7B18-21325F609120}"/>
              </a:ext>
            </a:extLst>
          </p:cNvPr>
          <p:cNvSpPr>
            <a:spLocks noGrp="1"/>
          </p:cNvSpPr>
          <p:nvPr>
            <p:ph type="dt" sz="half" idx="10"/>
          </p:nvPr>
        </p:nvSpPr>
        <p:spPr/>
        <p:txBody>
          <a:bodyPr/>
          <a:lstStyle/>
          <a:p>
            <a:r>
              <a:rPr lang="en-US"/>
              <a:t>Restricted/ Non-sensitive</a:t>
            </a:r>
          </a:p>
        </p:txBody>
      </p:sp>
      <p:sp>
        <p:nvSpPr>
          <p:cNvPr id="7" name="Slide Number Placeholder 6">
            <a:extLst>
              <a:ext uri="{FF2B5EF4-FFF2-40B4-BE49-F238E27FC236}">
                <a16:creationId xmlns:a16="http://schemas.microsoft.com/office/drawing/2014/main" id="{CE02F4F8-1685-96B4-13C6-409BC353741C}"/>
              </a:ext>
            </a:extLst>
          </p:cNvPr>
          <p:cNvSpPr>
            <a:spLocks noGrp="1"/>
          </p:cNvSpPr>
          <p:nvPr>
            <p:ph type="sldNum" sz="quarter" idx="12"/>
          </p:nvPr>
        </p:nvSpPr>
        <p:spPr/>
        <p:txBody>
          <a:bodyPr/>
          <a:lstStyle/>
          <a:p>
            <a:fld id="{28C84454-11AD-448F-95DF-B8F539FD9FAB}" type="slidenum">
              <a:rPr lang="en-US" smtClean="0"/>
              <a:t>‹#›</a:t>
            </a:fld>
            <a:endParaRPr lang="en-US"/>
          </a:p>
        </p:txBody>
      </p:sp>
      <p:sp>
        <p:nvSpPr>
          <p:cNvPr id="8" name="Rectangle 7">
            <a:extLst>
              <a:ext uri="{FF2B5EF4-FFF2-40B4-BE49-F238E27FC236}">
                <a16:creationId xmlns:a16="http://schemas.microsoft.com/office/drawing/2014/main" id="{F534FAC4-8A9E-3CF1-FD72-CCEF95EDC7DF}"/>
              </a:ext>
            </a:extLst>
          </p:cNvPr>
          <p:cNvSpPr/>
          <p:nvPr userDrawn="1"/>
        </p:nvSpPr>
        <p:spPr>
          <a:xfrm rot="16200000">
            <a:off x="6005161" y="-6072539"/>
            <a:ext cx="181677" cy="12192000"/>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9" name="Straight Connector 8">
            <a:extLst>
              <a:ext uri="{FF2B5EF4-FFF2-40B4-BE49-F238E27FC236}">
                <a16:creationId xmlns:a16="http://schemas.microsoft.com/office/drawing/2014/main" id="{6B96B507-9C94-9C7A-BE86-EBB69F92848A}"/>
              </a:ext>
            </a:extLst>
          </p:cNvPr>
          <p:cNvCxnSpPr/>
          <p:nvPr userDrawn="1"/>
        </p:nvCxnSpPr>
        <p:spPr>
          <a:xfrm>
            <a:off x="590539" y="1825625"/>
            <a:ext cx="0" cy="4351338"/>
          </a:xfrm>
          <a:prstGeom prst="line">
            <a:avLst/>
          </a:prstGeom>
          <a:ln w="38100">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10" name="Straight Connector 9">
            <a:extLst>
              <a:ext uri="{FF2B5EF4-FFF2-40B4-BE49-F238E27FC236}">
                <a16:creationId xmlns:a16="http://schemas.microsoft.com/office/drawing/2014/main" id="{0AFA5E49-F073-DD11-2D24-AB0401685AA6}"/>
              </a:ext>
            </a:extLst>
          </p:cNvPr>
          <p:cNvCxnSpPr/>
          <p:nvPr userDrawn="1"/>
        </p:nvCxnSpPr>
        <p:spPr>
          <a:xfrm>
            <a:off x="6052555" y="1825625"/>
            <a:ext cx="0" cy="4351338"/>
          </a:xfrm>
          <a:prstGeom prst="line">
            <a:avLst/>
          </a:prstGeom>
          <a:ln w="38100">
            <a:solidFill>
              <a:schemeClr val="accent2"/>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09971049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185135-805B-344A-B63C-B48B37FBD17C}"/>
              </a:ext>
            </a:extLst>
          </p:cNvPr>
          <p:cNvSpPr>
            <a:spLocks noGrp="1"/>
          </p:cNvSpPr>
          <p:nvPr>
            <p:ph type="title"/>
          </p:nvPr>
        </p:nvSpPr>
        <p:spPr>
          <a:xfrm>
            <a:off x="561664" y="0"/>
            <a:ext cx="10772886" cy="1325563"/>
          </a:xfrm>
          <a:prstGeom prst="rect">
            <a:avLst/>
          </a:prstGeom>
        </p:spPr>
        <p:txBody>
          <a:bodyPr/>
          <a:lstStyle/>
          <a:p>
            <a:r>
              <a:rPr lang="en-US"/>
              <a:t>Click to edit Master title style</a:t>
            </a:r>
          </a:p>
        </p:txBody>
      </p:sp>
      <p:sp>
        <p:nvSpPr>
          <p:cNvPr id="3" name="Date Placeholder 2">
            <a:extLst>
              <a:ext uri="{FF2B5EF4-FFF2-40B4-BE49-F238E27FC236}">
                <a16:creationId xmlns:a16="http://schemas.microsoft.com/office/drawing/2014/main" id="{401C5329-8D72-9600-6D09-59292B02DAB6}"/>
              </a:ext>
            </a:extLst>
          </p:cNvPr>
          <p:cNvSpPr>
            <a:spLocks noGrp="1"/>
          </p:cNvSpPr>
          <p:nvPr>
            <p:ph type="dt" sz="half" idx="10"/>
          </p:nvPr>
        </p:nvSpPr>
        <p:spPr/>
        <p:txBody>
          <a:bodyPr/>
          <a:lstStyle>
            <a:lvl1pPr>
              <a:defRPr/>
            </a:lvl1pPr>
          </a:lstStyle>
          <a:p>
            <a:r>
              <a:rPr lang="en-US"/>
              <a:t>Restricted/ Non-sensitive</a:t>
            </a:r>
          </a:p>
        </p:txBody>
      </p:sp>
      <p:sp>
        <p:nvSpPr>
          <p:cNvPr id="5" name="Slide Number Placeholder 4">
            <a:extLst>
              <a:ext uri="{FF2B5EF4-FFF2-40B4-BE49-F238E27FC236}">
                <a16:creationId xmlns:a16="http://schemas.microsoft.com/office/drawing/2014/main" id="{E2EF1851-035C-1139-76FB-F33654BDD127}"/>
              </a:ext>
            </a:extLst>
          </p:cNvPr>
          <p:cNvSpPr>
            <a:spLocks noGrp="1"/>
          </p:cNvSpPr>
          <p:nvPr>
            <p:ph type="sldNum" sz="quarter" idx="12"/>
          </p:nvPr>
        </p:nvSpPr>
        <p:spPr/>
        <p:txBody>
          <a:bodyPr/>
          <a:lstStyle/>
          <a:p>
            <a:fld id="{28C84454-11AD-448F-95DF-B8F539FD9FAB}" type="slidenum">
              <a:rPr lang="en-US" smtClean="0"/>
              <a:t>‹#›</a:t>
            </a:fld>
            <a:endParaRPr lang="en-US"/>
          </a:p>
        </p:txBody>
      </p:sp>
      <p:sp>
        <p:nvSpPr>
          <p:cNvPr id="7" name="Rectangle 6">
            <a:extLst>
              <a:ext uri="{FF2B5EF4-FFF2-40B4-BE49-F238E27FC236}">
                <a16:creationId xmlns:a16="http://schemas.microsoft.com/office/drawing/2014/main" id="{F8F826EC-EE91-3861-005E-FF4331992FAD}"/>
              </a:ext>
            </a:extLst>
          </p:cNvPr>
          <p:cNvSpPr/>
          <p:nvPr userDrawn="1"/>
        </p:nvSpPr>
        <p:spPr>
          <a:xfrm>
            <a:off x="-401" y="-1713"/>
            <a:ext cx="381001" cy="6856287"/>
          </a:xfrm>
          <a:prstGeom prst="rect">
            <a:avLst/>
          </a:prstGeom>
          <a:gradFill>
            <a:gsLst>
              <a:gs pos="0">
                <a:schemeClr val="accent2"/>
              </a:gs>
              <a:gs pos="44000">
                <a:schemeClr val="accent1"/>
              </a:gs>
              <a:gs pos="87000">
                <a:schemeClr val="accent4">
                  <a:alpha val="0"/>
                </a:schemeClr>
              </a:gs>
              <a:gs pos="66000">
                <a:schemeClr val="accent4"/>
              </a:gs>
            </a:gsLst>
            <a:lin ang="54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82233101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image" Target="../media/image1.png"/><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image" Target="../media/image3.png"/><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image" Target="../media/image2.sv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2" name="Graphic 11">
            <a:extLst>
              <a:ext uri="{FF2B5EF4-FFF2-40B4-BE49-F238E27FC236}">
                <a16:creationId xmlns:a16="http://schemas.microsoft.com/office/drawing/2014/main" id="{ED7C96D8-1222-2D8A-31AD-589CBBDB5DE4}"/>
              </a:ext>
            </a:extLst>
          </p:cNvPr>
          <p:cNvPicPr>
            <a:picLocks noChangeAspect="1"/>
          </p:cNvPicPr>
          <p:nvPr userDrawn="1"/>
        </p:nvPicPr>
        <p:blipFill>
          <a:blip r:embed="rId26">
            <a:lum contrast="-3000"/>
            <a:alphaModFix amt="30000"/>
            <a:extLst>
              <a:ext uri="{96DAC541-7B7A-43D3-8B79-37D633B846F1}">
                <asvg:svgBlip xmlns:asvg="http://schemas.microsoft.com/office/drawing/2016/SVG/main" r:embed="rId27"/>
              </a:ext>
            </a:extLst>
          </a:blip>
          <a:stretch>
            <a:fillRect/>
          </a:stretch>
        </p:blipFill>
        <p:spPr>
          <a:xfrm flipH="1">
            <a:off x="-2" y="-1029903"/>
            <a:ext cx="12198235" cy="8328846"/>
          </a:xfrm>
          <a:prstGeom prst="rect">
            <a:avLst/>
          </a:prstGeom>
        </p:spPr>
      </p:pic>
      <p:sp>
        <p:nvSpPr>
          <p:cNvPr id="8" name="Rectangle 7">
            <a:extLst>
              <a:ext uri="{FF2B5EF4-FFF2-40B4-BE49-F238E27FC236}">
                <a16:creationId xmlns:a16="http://schemas.microsoft.com/office/drawing/2014/main" id="{2A9C6884-886A-1AFF-E8D5-A7DEF7024834}"/>
              </a:ext>
            </a:extLst>
          </p:cNvPr>
          <p:cNvSpPr>
            <a:spLocks/>
          </p:cNvSpPr>
          <p:nvPr userDrawn="1"/>
        </p:nvSpPr>
        <p:spPr>
          <a:xfrm>
            <a:off x="-2" y="0"/>
            <a:ext cx="12192002" cy="6858000"/>
          </a:xfrm>
          <a:prstGeom prst="rect">
            <a:avLst/>
          </a:prstGeom>
          <a:gradFill flip="none" rotWithShape="1">
            <a:gsLst>
              <a:gs pos="41000">
                <a:schemeClr val="bg1">
                  <a:alpha val="90000"/>
                </a:schemeClr>
              </a:gs>
              <a:gs pos="100000">
                <a:schemeClr val="bg1">
                  <a:alpha val="50000"/>
                </a:schemeClr>
              </a:gs>
              <a:gs pos="100000">
                <a:schemeClr val="bg1">
                  <a:alpha val="0"/>
                </a:schemeClr>
              </a:gs>
            </a:gsLst>
            <a:path path="circle">
              <a:fillToRect l="50000" t="50000" r="50000" b="50000"/>
            </a:path>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gradFill>
                <a:gsLst>
                  <a:gs pos="41000">
                    <a:schemeClr val="bg1">
                      <a:alpha val="90000"/>
                    </a:schemeClr>
                  </a:gs>
                  <a:gs pos="100000">
                    <a:schemeClr val="bg1">
                      <a:alpha val="50000"/>
                    </a:schemeClr>
                  </a:gs>
                  <a:gs pos="100000">
                    <a:schemeClr val="bg1">
                      <a:alpha val="0"/>
                    </a:schemeClr>
                  </a:gs>
                </a:gsLst>
                <a:path path="circle">
                  <a:fillToRect l="50000" t="50000" r="50000" b="50000"/>
                </a:path>
              </a:gradFill>
            </a:endParaRPr>
          </a:p>
        </p:txBody>
      </p:sp>
      <p:sp>
        <p:nvSpPr>
          <p:cNvPr id="2" name="Title Placeholder 1">
            <a:extLst>
              <a:ext uri="{FF2B5EF4-FFF2-40B4-BE49-F238E27FC236}">
                <a16:creationId xmlns:a16="http://schemas.microsoft.com/office/drawing/2014/main" id="{00F7FE80-86F3-B6D9-3E42-E06D3417A44D}"/>
              </a:ext>
            </a:extLst>
          </p:cNvPr>
          <p:cNvSpPr>
            <a:spLocks noGrp="1"/>
          </p:cNvSpPr>
          <p:nvPr>
            <p:ph type="title"/>
          </p:nvPr>
        </p:nvSpPr>
        <p:spPr>
          <a:xfrm>
            <a:off x="557158" y="0"/>
            <a:ext cx="10772886"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6E60BA54-556D-F5F8-6357-FC1504E412F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8FFFD40-4D28-057F-690E-B6C27AD64ED3}"/>
              </a:ext>
            </a:extLst>
          </p:cNvPr>
          <p:cNvSpPr>
            <a:spLocks noGrp="1"/>
          </p:cNvSpPr>
          <p:nvPr>
            <p:ph type="dt" sz="half" idx="2"/>
          </p:nvPr>
        </p:nvSpPr>
        <p:spPr>
          <a:xfrm>
            <a:off x="8586844" y="6378575"/>
            <a:ext cx="2743200" cy="365125"/>
          </a:xfrm>
          <a:prstGeom prst="rect">
            <a:avLst/>
          </a:prstGeom>
        </p:spPr>
        <p:txBody>
          <a:bodyPr vert="horz" lIns="91440" tIns="45720" rIns="91440" bIns="45720" rtlCol="0" anchor="ctr"/>
          <a:lstStyle>
            <a:lvl1pPr algn="r">
              <a:defRPr sz="1200">
                <a:solidFill>
                  <a:srgbClr val="0000CC"/>
                </a:solidFill>
              </a:defRPr>
            </a:lvl1pPr>
          </a:lstStyle>
          <a:p>
            <a:r>
              <a:rPr lang="en-US"/>
              <a:t>Restricted/ Non-sensitive</a:t>
            </a:r>
          </a:p>
        </p:txBody>
      </p:sp>
      <p:sp>
        <p:nvSpPr>
          <p:cNvPr id="6" name="Slide Number Placeholder 5">
            <a:extLst>
              <a:ext uri="{FF2B5EF4-FFF2-40B4-BE49-F238E27FC236}">
                <a16:creationId xmlns:a16="http://schemas.microsoft.com/office/drawing/2014/main" id="{93B04558-DD8C-52D2-B218-9A2B47B46500}"/>
              </a:ext>
            </a:extLst>
          </p:cNvPr>
          <p:cNvSpPr>
            <a:spLocks noGrp="1"/>
          </p:cNvSpPr>
          <p:nvPr>
            <p:ph type="sldNum" sz="quarter" idx="4"/>
          </p:nvPr>
        </p:nvSpPr>
        <p:spPr>
          <a:xfrm>
            <a:off x="11430001" y="6378575"/>
            <a:ext cx="609599" cy="365125"/>
          </a:xfrm>
          <a:prstGeom prst="rect">
            <a:avLst/>
          </a:prstGeom>
        </p:spPr>
        <p:txBody>
          <a:bodyPr vert="horz" lIns="91440" tIns="45720" rIns="91440" bIns="45720" rtlCol="0" anchor="ctr"/>
          <a:lstStyle>
            <a:lvl1pPr algn="r">
              <a:defRPr sz="1200">
                <a:solidFill>
                  <a:schemeClr val="tx1">
                    <a:tint val="82000"/>
                  </a:schemeClr>
                </a:solidFill>
              </a:defRPr>
            </a:lvl1pPr>
          </a:lstStyle>
          <a:p>
            <a:r>
              <a:rPr lang="en-US"/>
              <a:t>|   </a:t>
            </a:r>
            <a:fld id="{28C84454-11AD-448F-95DF-B8F539FD9FAB}" type="slidenum">
              <a:rPr lang="en-US" smtClean="0"/>
              <a:pPr/>
              <a:t>‹#›</a:t>
            </a:fld>
            <a:endParaRPr lang="en-US"/>
          </a:p>
        </p:txBody>
      </p:sp>
      <p:pic>
        <p:nvPicPr>
          <p:cNvPr id="16" name="Picture 15">
            <a:extLst>
              <a:ext uri="{FF2B5EF4-FFF2-40B4-BE49-F238E27FC236}">
                <a16:creationId xmlns:a16="http://schemas.microsoft.com/office/drawing/2014/main" id="{80427E0E-F93E-4E2E-F68C-B6A0DD7118C2}"/>
              </a:ext>
            </a:extLst>
          </p:cNvPr>
          <p:cNvPicPr>
            <a:picLocks noChangeAspect="1"/>
          </p:cNvPicPr>
          <p:nvPr userDrawn="1"/>
        </p:nvPicPr>
        <p:blipFill>
          <a:blip r:embed="rId28">
            <a:extLst>
              <a:ext uri="{28A0092B-C50C-407E-A947-70E740481C1C}">
                <a14:useLocalDpi xmlns:a14="http://schemas.microsoft.com/office/drawing/2010/main" val="0"/>
              </a:ext>
            </a:extLst>
          </a:blip>
          <a:stretch>
            <a:fillRect/>
          </a:stretch>
        </p:blipFill>
        <p:spPr>
          <a:xfrm>
            <a:off x="152400" y="6401117"/>
            <a:ext cx="973274" cy="320040"/>
          </a:xfrm>
          <a:prstGeom prst="rect">
            <a:avLst/>
          </a:prstGeom>
        </p:spPr>
      </p:pic>
    </p:spTree>
    <p:extLst>
      <p:ext uri="{BB962C8B-B14F-4D97-AF65-F5344CB8AC3E}">
        <p14:creationId xmlns:p14="http://schemas.microsoft.com/office/powerpoint/2010/main" val="59279638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72" r:id="rId3"/>
    <p:sldLayoutId id="2147483673" r:id="rId4"/>
    <p:sldLayoutId id="2147483651" r:id="rId5"/>
    <p:sldLayoutId id="2147483652" r:id="rId6"/>
    <p:sldLayoutId id="2147483671" r:id="rId7"/>
    <p:sldLayoutId id="2147483688" r:id="rId8"/>
    <p:sldLayoutId id="2147483654" r:id="rId9"/>
    <p:sldLayoutId id="2147483655" r:id="rId10"/>
    <p:sldLayoutId id="2147483670" r:id="rId11"/>
    <p:sldLayoutId id="2147483660" r:id="rId12"/>
    <p:sldLayoutId id="2147483669" r:id="rId13"/>
    <p:sldLayoutId id="2147483668" r:id="rId14"/>
    <p:sldLayoutId id="2147483661" r:id="rId15"/>
    <p:sldLayoutId id="2147483667" r:id="rId16"/>
    <p:sldLayoutId id="2147483662" r:id="rId17"/>
    <p:sldLayoutId id="2147483656" r:id="rId18"/>
    <p:sldLayoutId id="2147483665" r:id="rId19"/>
    <p:sldLayoutId id="2147483666" r:id="rId20"/>
    <p:sldLayoutId id="2147483664" r:id="rId21"/>
    <p:sldLayoutId id="2147483657" r:id="rId22"/>
    <p:sldLayoutId id="2147483663" r:id="rId23"/>
    <p:sldLayoutId id="2147483687" r:id="rId24"/>
  </p:sldLayoutIdLst>
  <p:hf sldNum="0" hdr="0" dt="0"/>
  <p:txStyles>
    <p:titleStyle>
      <a:lvl1pPr algn="l" defTabSz="914400" rtl="0" eaLnBrk="1" latinLnBrk="0" hangingPunct="1">
        <a:lnSpc>
          <a:spcPct val="90000"/>
        </a:lnSpc>
        <a:spcBef>
          <a:spcPct val="0"/>
        </a:spcBef>
        <a:buNone/>
        <a:defRPr sz="4000" kern="1200">
          <a:gradFill>
            <a:gsLst>
              <a:gs pos="0">
                <a:schemeClr val="accent2"/>
              </a:gs>
              <a:gs pos="100000">
                <a:schemeClr val="tx2"/>
              </a:gs>
              <a:gs pos="66000">
                <a:schemeClr val="accent1"/>
              </a:gs>
            </a:gsLst>
            <a:lin ang="0" scaled="1"/>
          </a:gradFill>
          <a:latin typeface="Aptos ExtraBold" panose="020B0004020202020204" pitchFamily="34" charset="0"/>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Aptos SemiBold" panose="020B0004020202020204"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ptos Display" panose="020B0004020202020204"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ptos Light" panose="020B0004020202020204"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Aptos Light" panose="020B00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4248" userDrawn="1">
          <p15:clr>
            <a:srgbClr val="F26B43"/>
          </p15:clr>
        </p15:guide>
        <p15:guide id="2" pos="96" userDrawn="1">
          <p15:clr>
            <a:srgbClr val="F26B43"/>
          </p15:clr>
        </p15:guide>
        <p15:guide id="3" orient="horz" pos="72" userDrawn="1">
          <p15:clr>
            <a:srgbClr val="F26B43"/>
          </p15:clr>
        </p15:guide>
        <p15:guide id="4" pos="7584"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0.xml"/><Relationship Id="rId1" Type="http://schemas.openxmlformats.org/officeDocument/2006/relationships/slideLayout" Target="../slideLayouts/slideLayout11.xml"/><Relationship Id="rId4" Type="http://schemas.openxmlformats.org/officeDocument/2006/relationships/image" Target="../media/image40.png"/></Relationships>
</file>

<file path=ppt/slides/_rels/slide11.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1.xml"/><Relationship Id="rId1" Type="http://schemas.openxmlformats.org/officeDocument/2006/relationships/slideLayout" Target="../slideLayouts/slideLayout11.xml"/><Relationship Id="rId5" Type="http://schemas.openxmlformats.org/officeDocument/2006/relationships/image" Target="../media/image42.png"/><Relationship Id="rId4" Type="http://schemas.openxmlformats.org/officeDocument/2006/relationships/image" Target="../media/image41.png"/></Relationships>
</file>

<file path=ppt/slides/_rels/slide1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2.xml"/><Relationship Id="rId1" Type="http://schemas.openxmlformats.org/officeDocument/2006/relationships/slideLayout" Target="../slideLayouts/slideLayout11.xml"/></Relationships>
</file>

<file path=ppt/slides/_rels/slide1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16.png"/></Relationships>
</file>

<file path=ppt/slides/_rels/slide1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4.xml"/><Relationship Id="rId1" Type="http://schemas.openxmlformats.org/officeDocument/2006/relationships/slideLayout" Target="../slideLayouts/slideLayout11.xml"/></Relationships>
</file>

<file path=ppt/slides/_rels/slide1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5.xml"/><Relationship Id="rId1" Type="http://schemas.openxmlformats.org/officeDocument/2006/relationships/slideLayout" Target="../slideLayouts/slideLayout11.xml"/><Relationship Id="rId5" Type="http://schemas.openxmlformats.org/officeDocument/2006/relationships/image" Target="../media/image44.png"/><Relationship Id="rId4" Type="http://schemas.openxmlformats.org/officeDocument/2006/relationships/image" Target="../media/image43.png"/></Relationships>
</file>

<file path=ppt/slides/_rels/slide16.xml.rels><?xml version="1.0" encoding="UTF-8" standalone="yes"?>
<Relationships xmlns="http://schemas.openxmlformats.org/package/2006/relationships"><Relationship Id="rId8" Type="http://schemas.openxmlformats.org/officeDocument/2006/relationships/image" Target="../media/image50.svg"/><Relationship Id="rId3" Type="http://schemas.openxmlformats.org/officeDocument/2006/relationships/image" Target="../media/image45.png"/><Relationship Id="rId7" Type="http://schemas.openxmlformats.org/officeDocument/2006/relationships/image" Target="../media/image49.png"/><Relationship Id="rId2" Type="http://schemas.openxmlformats.org/officeDocument/2006/relationships/notesSlide" Target="../notesSlides/notesSlide16.xml"/><Relationship Id="rId1" Type="http://schemas.openxmlformats.org/officeDocument/2006/relationships/slideLayout" Target="../slideLayouts/slideLayout9.xml"/><Relationship Id="rId6" Type="http://schemas.openxmlformats.org/officeDocument/2006/relationships/image" Target="../media/image48.svg"/><Relationship Id="rId5" Type="http://schemas.openxmlformats.org/officeDocument/2006/relationships/image" Target="../media/image47.png"/><Relationship Id="rId4" Type="http://schemas.openxmlformats.org/officeDocument/2006/relationships/image" Target="../media/image46.svg"/><Relationship Id="rId9" Type="http://schemas.openxmlformats.org/officeDocument/2006/relationships/image" Target="../media/image13.png"/></Relationships>
</file>

<file path=ppt/slides/_rels/slide17.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17.xml"/><Relationship Id="rId1" Type="http://schemas.openxmlformats.org/officeDocument/2006/relationships/slideLayout" Target="../slideLayouts/slideLayout9.xml"/><Relationship Id="rId5" Type="http://schemas.openxmlformats.org/officeDocument/2006/relationships/image" Target="../media/image53.png"/><Relationship Id="rId4" Type="http://schemas.openxmlformats.org/officeDocument/2006/relationships/image" Target="../media/image52.png"/></Relationships>
</file>

<file path=ppt/slides/_rels/slide18.xml.rels><?xml version="1.0" encoding="UTF-8" standalone="yes"?>
<Relationships xmlns="http://schemas.openxmlformats.org/package/2006/relationships"><Relationship Id="rId3" Type="http://schemas.openxmlformats.org/officeDocument/2006/relationships/image" Target="../media/image54.gif"/><Relationship Id="rId2" Type="http://schemas.openxmlformats.org/officeDocument/2006/relationships/notesSlide" Target="../notesSlides/notesSlide18.xml"/><Relationship Id="rId1" Type="http://schemas.openxmlformats.org/officeDocument/2006/relationships/slideLayout" Target="../slideLayouts/slideLayout9.xml"/><Relationship Id="rId6" Type="http://schemas.openxmlformats.org/officeDocument/2006/relationships/image" Target="../media/image57.png"/><Relationship Id="rId5" Type="http://schemas.openxmlformats.org/officeDocument/2006/relationships/image" Target="../media/image56.svg"/><Relationship Id="rId4" Type="http://schemas.openxmlformats.org/officeDocument/2006/relationships/image" Target="../media/image55.png"/></Relationships>
</file>

<file path=ppt/slides/_rels/slide19.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19.xml"/><Relationship Id="rId1" Type="http://schemas.openxmlformats.org/officeDocument/2006/relationships/slideLayout" Target="../slideLayouts/slideLayout3.xml"/><Relationship Id="rId4" Type="http://schemas.openxmlformats.org/officeDocument/2006/relationships/image" Target="../media/image59.png"/></Relationships>
</file>

<file path=ppt/slides/_rels/slide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0.xml"/><Relationship Id="rId1" Type="http://schemas.openxmlformats.org/officeDocument/2006/relationships/slideLayout" Target="../slideLayouts/slideLayout9.xml"/></Relationships>
</file>

<file path=ppt/slides/_rels/slide21.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21.xml"/><Relationship Id="rId1" Type="http://schemas.openxmlformats.org/officeDocument/2006/relationships/slideLayout" Target="../slideLayouts/slideLayout1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3.xml.rels><?xml version="1.0" encoding="UTF-8" standalone="yes"?>
<Relationships xmlns="http://schemas.openxmlformats.org/package/2006/relationships"><Relationship Id="rId8" Type="http://schemas.openxmlformats.org/officeDocument/2006/relationships/image" Target="../media/image14.png"/><Relationship Id="rId13" Type="http://schemas.openxmlformats.org/officeDocument/2006/relationships/image" Target="../media/image19.png"/><Relationship Id="rId3" Type="http://schemas.openxmlformats.org/officeDocument/2006/relationships/diagramData" Target="../diagrams/data1.xml"/><Relationship Id="rId7" Type="http://schemas.microsoft.com/office/2007/relationships/diagramDrawing" Target="../diagrams/drawing1.xml"/><Relationship Id="rId12" Type="http://schemas.openxmlformats.org/officeDocument/2006/relationships/image" Target="../media/image18.png"/><Relationship Id="rId2" Type="http://schemas.openxmlformats.org/officeDocument/2006/relationships/notesSlide" Target="../notesSlides/notesSlide3.xml"/><Relationship Id="rId1" Type="http://schemas.openxmlformats.org/officeDocument/2006/relationships/slideLayout" Target="../slideLayouts/slideLayout9.xml"/><Relationship Id="rId6" Type="http://schemas.openxmlformats.org/officeDocument/2006/relationships/diagramColors" Target="../diagrams/colors1.xml"/><Relationship Id="rId11" Type="http://schemas.openxmlformats.org/officeDocument/2006/relationships/image" Target="../media/image17.png"/><Relationship Id="rId5" Type="http://schemas.openxmlformats.org/officeDocument/2006/relationships/diagramQuickStyle" Target="../diagrams/quickStyle1.xml"/><Relationship Id="rId10" Type="http://schemas.openxmlformats.org/officeDocument/2006/relationships/image" Target="../media/image16.png"/><Relationship Id="rId4" Type="http://schemas.openxmlformats.org/officeDocument/2006/relationships/diagramLayout" Target="../diagrams/layout1.xml"/><Relationship Id="rId9" Type="http://schemas.openxmlformats.org/officeDocument/2006/relationships/image" Target="../media/image15.png"/><Relationship Id="rId14" Type="http://schemas.openxmlformats.org/officeDocument/2006/relationships/image" Target="../media/image20.png"/></Relationships>
</file>

<file path=ppt/slides/_rels/slide4.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4.xml"/><Relationship Id="rId1" Type="http://schemas.openxmlformats.org/officeDocument/2006/relationships/slideLayout" Target="../slideLayouts/slideLayout11.xml"/><Relationship Id="rId5" Type="http://schemas.openxmlformats.org/officeDocument/2006/relationships/image" Target="../media/image23.png"/><Relationship Id="rId4" Type="http://schemas.openxmlformats.org/officeDocument/2006/relationships/image" Target="../media/image22.png"/></Relationships>
</file>

<file path=ppt/slides/_rels/slide5.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5.xml"/><Relationship Id="rId1" Type="http://schemas.openxmlformats.org/officeDocument/2006/relationships/slideLayout" Target="../slideLayouts/slideLayout9.xml"/></Relationships>
</file>

<file path=ppt/slides/_rels/slide6.xml.rels><?xml version="1.0" encoding="UTF-8" standalone="yes"?>
<Relationships xmlns="http://schemas.openxmlformats.org/package/2006/relationships"><Relationship Id="rId8" Type="http://schemas.microsoft.com/office/2007/relationships/hdphoto" Target="../media/hdphoto1.wdp"/><Relationship Id="rId3" Type="http://schemas.openxmlformats.org/officeDocument/2006/relationships/image" Target="../media/image15.png"/><Relationship Id="rId7" Type="http://schemas.openxmlformats.org/officeDocument/2006/relationships/image" Target="../media/image27.png"/><Relationship Id="rId12" Type="http://schemas.openxmlformats.org/officeDocument/2006/relationships/image" Target="../media/image31.png"/><Relationship Id="rId2" Type="http://schemas.openxmlformats.org/officeDocument/2006/relationships/notesSlide" Target="../notesSlides/notesSlide6.xml"/><Relationship Id="rId1" Type="http://schemas.openxmlformats.org/officeDocument/2006/relationships/slideLayout" Target="../slideLayouts/slideLayout11.xml"/><Relationship Id="rId6" Type="http://schemas.openxmlformats.org/officeDocument/2006/relationships/image" Target="../media/image26.png"/><Relationship Id="rId11" Type="http://schemas.openxmlformats.org/officeDocument/2006/relationships/image" Target="../media/image30.png"/><Relationship Id="rId5" Type="http://schemas.openxmlformats.org/officeDocument/2006/relationships/image" Target="../media/image25.png"/><Relationship Id="rId10" Type="http://schemas.openxmlformats.org/officeDocument/2006/relationships/image" Target="../media/image29.png"/><Relationship Id="rId4" Type="http://schemas.openxmlformats.org/officeDocument/2006/relationships/image" Target="../media/image21.png"/><Relationship Id="rId9" Type="http://schemas.openxmlformats.org/officeDocument/2006/relationships/image" Target="../media/image28.png"/></Relationships>
</file>

<file path=ppt/slides/_rels/slide7.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7.xml"/><Relationship Id="rId1" Type="http://schemas.openxmlformats.org/officeDocument/2006/relationships/slideLayout" Target="../slideLayouts/slideLayout11.xml"/><Relationship Id="rId6" Type="http://schemas.openxmlformats.org/officeDocument/2006/relationships/hyperlink" Target="https://www.youtube.com/watch?v=kTA8Tsm_Ps0" TargetMode="External"/><Relationship Id="rId5" Type="http://schemas.openxmlformats.org/officeDocument/2006/relationships/image" Target="../media/image15.png"/><Relationship Id="rId4" Type="http://schemas.openxmlformats.org/officeDocument/2006/relationships/image" Target="../media/image33.png"/></Relationships>
</file>

<file path=ppt/slides/_rels/slide8.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8.xml"/><Relationship Id="rId1" Type="http://schemas.openxmlformats.org/officeDocument/2006/relationships/slideLayout" Target="../slideLayouts/slideLayout11.xml"/><Relationship Id="rId4" Type="http://schemas.openxmlformats.org/officeDocument/2006/relationships/image" Target="../media/image15.png"/></Relationships>
</file>

<file path=ppt/slides/_rels/slide9.xml.rels><?xml version="1.0" encoding="UTF-8" standalone="yes"?>
<Relationships xmlns="http://schemas.openxmlformats.org/package/2006/relationships"><Relationship Id="rId8" Type="http://schemas.openxmlformats.org/officeDocument/2006/relationships/image" Target="../media/image39.png"/><Relationship Id="rId3" Type="http://schemas.openxmlformats.org/officeDocument/2006/relationships/image" Target="../media/image18.png"/><Relationship Id="rId7" Type="http://schemas.openxmlformats.org/officeDocument/2006/relationships/image" Target="../media/image38.png"/><Relationship Id="rId2" Type="http://schemas.openxmlformats.org/officeDocument/2006/relationships/notesSlide" Target="../notesSlides/notesSlide9.xml"/><Relationship Id="rId1" Type="http://schemas.openxmlformats.org/officeDocument/2006/relationships/slideLayout" Target="../slideLayouts/slideLayout11.xml"/><Relationship Id="rId6" Type="http://schemas.openxmlformats.org/officeDocument/2006/relationships/image" Target="../media/image37.png"/><Relationship Id="rId5" Type="http://schemas.openxmlformats.org/officeDocument/2006/relationships/image" Target="../media/image36.png"/><Relationship Id="rId4" Type="http://schemas.openxmlformats.org/officeDocument/2006/relationships/image" Target="../media/image3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62FE15D-95AD-5E03-EC57-CB849DB49898}"/>
              </a:ext>
            </a:extLst>
          </p:cNvPr>
          <p:cNvSpPr>
            <a:spLocks noGrp="1"/>
          </p:cNvSpPr>
          <p:nvPr>
            <p:ph type="ctrTitle"/>
          </p:nvPr>
        </p:nvSpPr>
        <p:spPr>
          <a:xfrm>
            <a:off x="537686" y="1041400"/>
            <a:ext cx="11524594" cy="2387600"/>
          </a:xfrm>
        </p:spPr>
        <p:txBody>
          <a:bodyPr>
            <a:normAutofit/>
          </a:bodyPr>
          <a:lstStyle/>
          <a:p>
            <a:r>
              <a:rPr lang="en-US" sz="3200" dirty="0"/>
              <a:t>Strengthening Partnerships with Key Stakeholders and Providing User-centric Statistical Services and Data Products in the Singapore Department of Statistics</a:t>
            </a:r>
          </a:p>
        </p:txBody>
      </p:sp>
      <p:sp>
        <p:nvSpPr>
          <p:cNvPr id="8" name="Subtitle 2">
            <a:extLst>
              <a:ext uri="{FF2B5EF4-FFF2-40B4-BE49-F238E27FC236}">
                <a16:creationId xmlns:a16="http://schemas.microsoft.com/office/drawing/2014/main" id="{F8B26B2B-2741-35A0-7751-434592A05754}"/>
              </a:ext>
            </a:extLst>
          </p:cNvPr>
          <p:cNvSpPr>
            <a:spLocks noGrp="1"/>
          </p:cNvSpPr>
          <p:nvPr>
            <p:ph type="subTitle" idx="1"/>
          </p:nvPr>
        </p:nvSpPr>
        <p:spPr>
          <a:xfrm>
            <a:off x="1066801" y="3184945"/>
            <a:ext cx="10396654" cy="1213520"/>
          </a:xfrm>
        </p:spPr>
        <p:txBody>
          <a:bodyPr>
            <a:noAutofit/>
          </a:bodyPr>
          <a:lstStyle/>
          <a:p>
            <a:r>
              <a:rPr lang="en-SG" sz="2300" dirty="0"/>
              <a:t>International Forum «Digital Transformation of Official Statistics»</a:t>
            </a:r>
          </a:p>
          <a:p>
            <a:r>
              <a:rPr lang="en-US" sz="2300" dirty="0"/>
              <a:t>Building trust through engagement: Communication with users and producers</a:t>
            </a:r>
            <a:endParaRPr lang="en-SG" sz="2300" dirty="0"/>
          </a:p>
          <a:p>
            <a:r>
              <a:rPr lang="en-SG" sz="2300" dirty="0"/>
              <a:t>7 Nov 2025</a:t>
            </a:r>
          </a:p>
          <a:p>
            <a:endParaRPr lang="en-SG" sz="2300" dirty="0"/>
          </a:p>
        </p:txBody>
      </p:sp>
      <p:sp>
        <p:nvSpPr>
          <p:cNvPr id="9" name="Text Placeholder 3">
            <a:extLst>
              <a:ext uri="{FF2B5EF4-FFF2-40B4-BE49-F238E27FC236}">
                <a16:creationId xmlns:a16="http://schemas.microsoft.com/office/drawing/2014/main" id="{7BD86F5B-CC3E-6DDD-ED1D-8FE3AFD77FA5}"/>
              </a:ext>
            </a:extLst>
          </p:cNvPr>
          <p:cNvSpPr>
            <a:spLocks noGrp="1"/>
          </p:cNvSpPr>
          <p:nvPr>
            <p:ph type="body" sz="quarter" idx="13"/>
          </p:nvPr>
        </p:nvSpPr>
        <p:spPr>
          <a:xfrm>
            <a:off x="1891984" y="5054443"/>
            <a:ext cx="9144000" cy="1213520"/>
          </a:xfrm>
        </p:spPr>
        <p:txBody>
          <a:bodyPr>
            <a:normAutofit/>
          </a:bodyPr>
          <a:lstStyle/>
          <a:p>
            <a:r>
              <a:rPr lang="en-SG" dirty="0"/>
              <a:t>Lim Yi Ding, Director, </a:t>
            </a:r>
          </a:p>
          <a:p>
            <a:r>
              <a:rPr lang="en-SG" dirty="0"/>
              <a:t>Trusted Centre for Individual and Business Data </a:t>
            </a:r>
          </a:p>
        </p:txBody>
      </p:sp>
    </p:spTree>
    <p:extLst>
      <p:ext uri="{BB962C8B-B14F-4D97-AF65-F5344CB8AC3E}">
        <p14:creationId xmlns:p14="http://schemas.microsoft.com/office/powerpoint/2010/main" val="241233747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D118176-CD1A-141B-08EB-DDCF73BAE23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658FC2A-ECED-C694-56F7-1C774707C8A3}"/>
              </a:ext>
            </a:extLst>
          </p:cNvPr>
          <p:cNvSpPr>
            <a:spLocks noGrp="1"/>
          </p:cNvSpPr>
          <p:nvPr>
            <p:ph type="title" idx="4294967295"/>
          </p:nvPr>
        </p:nvSpPr>
        <p:spPr>
          <a:xfrm>
            <a:off x="354844" y="94344"/>
            <a:ext cx="12192000" cy="1325563"/>
          </a:xfrm>
        </p:spPr>
        <p:txBody>
          <a:bodyPr>
            <a:normAutofit/>
          </a:bodyPr>
          <a:lstStyle/>
          <a:p>
            <a:r>
              <a:rPr lang="en-SG" sz="3900" dirty="0"/>
              <a:t>Improving Standing in International Rankings</a:t>
            </a:r>
          </a:p>
        </p:txBody>
      </p:sp>
      <p:grpSp>
        <p:nvGrpSpPr>
          <p:cNvPr id="10" name="Group 9">
            <a:extLst>
              <a:ext uri="{FF2B5EF4-FFF2-40B4-BE49-F238E27FC236}">
                <a16:creationId xmlns:a16="http://schemas.microsoft.com/office/drawing/2014/main" id="{406840FC-2671-F3FA-6301-722B2A5BDA1E}"/>
              </a:ext>
            </a:extLst>
          </p:cNvPr>
          <p:cNvGrpSpPr/>
          <p:nvPr/>
        </p:nvGrpSpPr>
        <p:grpSpPr>
          <a:xfrm>
            <a:off x="464550" y="2345735"/>
            <a:ext cx="2340000" cy="2340000"/>
            <a:chOff x="9416007" y="1718663"/>
            <a:chExt cx="2317686" cy="2317686"/>
          </a:xfrm>
        </p:grpSpPr>
        <p:sp>
          <p:nvSpPr>
            <p:cNvPr id="11" name="Oval 10">
              <a:extLst>
                <a:ext uri="{FF2B5EF4-FFF2-40B4-BE49-F238E27FC236}">
                  <a16:creationId xmlns:a16="http://schemas.microsoft.com/office/drawing/2014/main" id="{DFF5AEFC-3DFA-5D35-A675-3E833D372F7F}"/>
                </a:ext>
              </a:extLst>
            </p:cNvPr>
            <p:cNvSpPr/>
            <p:nvPr/>
          </p:nvSpPr>
          <p:spPr>
            <a:xfrm>
              <a:off x="9416007" y="1718663"/>
              <a:ext cx="2317686" cy="2317686"/>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SG"/>
            </a:p>
          </p:txBody>
        </p:sp>
        <p:pic>
          <p:nvPicPr>
            <p:cNvPr id="12" name="Picture 11">
              <a:extLst>
                <a:ext uri="{FF2B5EF4-FFF2-40B4-BE49-F238E27FC236}">
                  <a16:creationId xmlns:a16="http://schemas.microsoft.com/office/drawing/2014/main" id="{70857F21-7A5A-BD1A-14B9-D3A8C948B7F0}"/>
                </a:ext>
              </a:extLst>
            </p:cNvPr>
            <p:cNvPicPr>
              <a:picLocks noChangeAspect="1"/>
            </p:cNvPicPr>
            <p:nvPr/>
          </p:nvPicPr>
          <p:blipFill>
            <a:blip r:embed="rId3">
              <a:biLevel thresh="25000"/>
              <a:extLst>
                <a:ext uri="{28A0092B-C50C-407E-A947-70E740481C1C}">
                  <a14:useLocalDpi xmlns:a14="http://schemas.microsoft.com/office/drawing/2010/main" val="0"/>
                </a:ext>
              </a:extLst>
            </a:blip>
            <a:stretch>
              <a:fillRect/>
            </a:stretch>
          </p:blipFill>
          <p:spPr>
            <a:xfrm>
              <a:off x="9726047" y="2029416"/>
              <a:ext cx="1786814" cy="1696180"/>
            </a:xfrm>
            <a:prstGeom prst="rect">
              <a:avLst/>
            </a:prstGeom>
          </p:spPr>
        </p:pic>
      </p:grpSp>
      <p:pic>
        <p:nvPicPr>
          <p:cNvPr id="4" name="Picture 3">
            <a:extLst>
              <a:ext uri="{FF2B5EF4-FFF2-40B4-BE49-F238E27FC236}">
                <a16:creationId xmlns:a16="http://schemas.microsoft.com/office/drawing/2014/main" id="{741E00FE-FECA-98A2-3E76-D0BA4AAEC99A}"/>
              </a:ext>
            </a:extLst>
          </p:cNvPr>
          <p:cNvPicPr>
            <a:picLocks noChangeAspect="1"/>
          </p:cNvPicPr>
          <p:nvPr/>
        </p:nvPicPr>
        <p:blipFill>
          <a:blip r:embed="rId4"/>
          <a:stretch>
            <a:fillRect/>
          </a:stretch>
        </p:blipFill>
        <p:spPr>
          <a:xfrm>
            <a:off x="2894617" y="1875415"/>
            <a:ext cx="9254600" cy="2923816"/>
          </a:xfrm>
          <a:prstGeom prst="rect">
            <a:avLst/>
          </a:prstGeom>
        </p:spPr>
      </p:pic>
    </p:spTree>
    <p:extLst>
      <p:ext uri="{BB962C8B-B14F-4D97-AF65-F5344CB8AC3E}">
        <p14:creationId xmlns:p14="http://schemas.microsoft.com/office/powerpoint/2010/main" val="35545606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8EC2926-28E2-3CC3-86B6-4B817EE7CBE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72343B1-1CAA-2771-A225-B47B4C21F49C}"/>
              </a:ext>
            </a:extLst>
          </p:cNvPr>
          <p:cNvSpPr>
            <a:spLocks noGrp="1"/>
          </p:cNvSpPr>
          <p:nvPr>
            <p:ph type="title" idx="4294967295"/>
          </p:nvPr>
        </p:nvSpPr>
        <p:spPr>
          <a:xfrm>
            <a:off x="557213" y="114300"/>
            <a:ext cx="11634787" cy="1325563"/>
          </a:xfrm>
        </p:spPr>
        <p:txBody>
          <a:bodyPr>
            <a:normAutofit/>
          </a:bodyPr>
          <a:lstStyle/>
          <a:p>
            <a:r>
              <a:rPr lang="en-SG" dirty="0"/>
              <a:t>Meeting Data Needs of Researchers</a:t>
            </a:r>
          </a:p>
        </p:txBody>
      </p:sp>
      <p:sp>
        <p:nvSpPr>
          <p:cNvPr id="4" name="TextBox 3">
            <a:extLst>
              <a:ext uri="{FF2B5EF4-FFF2-40B4-BE49-F238E27FC236}">
                <a16:creationId xmlns:a16="http://schemas.microsoft.com/office/drawing/2014/main" id="{ADECFE43-DF00-A1D2-5616-6B106BE16937}"/>
              </a:ext>
            </a:extLst>
          </p:cNvPr>
          <p:cNvSpPr txBox="1"/>
          <p:nvPr/>
        </p:nvSpPr>
        <p:spPr>
          <a:xfrm>
            <a:off x="3172178" y="1302822"/>
            <a:ext cx="8566236" cy="1554272"/>
          </a:xfrm>
          <a:prstGeom prst="rect">
            <a:avLst/>
          </a:prstGeom>
          <a:noFill/>
        </p:spPr>
        <p:txBody>
          <a:bodyPr wrap="square" rtlCol="0">
            <a:spAutoFit/>
          </a:bodyPr>
          <a:lstStyle/>
          <a:p>
            <a:pPr marL="358775" indent="-358775">
              <a:spcBef>
                <a:spcPts val="600"/>
              </a:spcBef>
              <a:spcAft>
                <a:spcPts val="600"/>
              </a:spcAft>
              <a:buClr>
                <a:schemeClr val="tx2">
                  <a:lumMod val="60000"/>
                  <a:lumOff val="40000"/>
                </a:schemeClr>
              </a:buClr>
              <a:buFont typeface="Wingdings" panose="05000000000000000000" pitchFamily="2" charset="2"/>
              <a:buChar char="§"/>
              <a:defRPr/>
            </a:pPr>
            <a:r>
              <a:rPr lang="en-US" sz="1800" dirty="0">
                <a:solidFill>
                  <a:schemeClr val="accent3">
                    <a:lumMod val="50000"/>
                  </a:schemeClr>
                </a:solidFill>
                <a:effectLst/>
                <a:ea typeface="SimSun" panose="02010600030101010101" pitchFamily="2" charset="-122"/>
              </a:rPr>
              <a:t>Support private </a:t>
            </a:r>
            <a:r>
              <a:rPr lang="en-US" sz="1800" b="1" dirty="0">
                <a:solidFill>
                  <a:schemeClr val="accent3">
                    <a:lumMod val="50000"/>
                  </a:schemeClr>
                </a:solidFill>
                <a:effectLst/>
                <a:ea typeface="SimSun" panose="02010600030101010101" pitchFamily="2" charset="-122"/>
              </a:rPr>
              <a:t>researchers</a:t>
            </a:r>
            <a:r>
              <a:rPr lang="en-US" sz="1800" dirty="0">
                <a:solidFill>
                  <a:schemeClr val="accent3">
                    <a:lumMod val="50000"/>
                  </a:schemeClr>
                </a:solidFill>
                <a:effectLst/>
                <a:ea typeface="SimSun" panose="02010600030101010101" pitchFamily="2" charset="-122"/>
              </a:rPr>
              <a:t> in undertaking sophisticated </a:t>
            </a:r>
            <a:br>
              <a:rPr lang="en-US" sz="1800" dirty="0">
                <a:solidFill>
                  <a:schemeClr val="accent3">
                    <a:lumMod val="50000"/>
                  </a:schemeClr>
                </a:solidFill>
                <a:effectLst/>
                <a:ea typeface="SimSun" panose="02010600030101010101" pitchFamily="2" charset="-122"/>
              </a:rPr>
            </a:br>
            <a:r>
              <a:rPr lang="en-US" sz="1800" dirty="0">
                <a:solidFill>
                  <a:schemeClr val="accent3">
                    <a:lumMod val="50000"/>
                  </a:schemeClr>
                </a:solidFill>
                <a:effectLst/>
                <a:ea typeface="SimSun" panose="02010600030101010101" pitchFamily="2" charset="-122"/>
              </a:rPr>
              <a:t>analyses on complex issues and challenges facing Singapore </a:t>
            </a:r>
            <a:br>
              <a:rPr lang="en-US" sz="1800" dirty="0">
                <a:solidFill>
                  <a:schemeClr val="accent3">
                    <a:lumMod val="50000"/>
                  </a:schemeClr>
                </a:solidFill>
                <a:effectLst/>
                <a:ea typeface="SimSun" panose="02010600030101010101" pitchFamily="2" charset="-122"/>
              </a:rPr>
            </a:br>
            <a:r>
              <a:rPr lang="en-US" sz="1800" dirty="0">
                <a:solidFill>
                  <a:schemeClr val="accent3">
                    <a:lumMod val="50000"/>
                  </a:schemeClr>
                </a:solidFill>
                <a:effectLst/>
                <a:ea typeface="SimSun" panose="02010600030101010101" pitchFamily="2" charset="-122"/>
              </a:rPr>
              <a:t>today</a:t>
            </a:r>
          </a:p>
          <a:p>
            <a:pPr marL="358775" indent="-358775">
              <a:spcAft>
                <a:spcPts val="1200"/>
              </a:spcAft>
              <a:buClr>
                <a:schemeClr val="tx2">
                  <a:lumMod val="60000"/>
                  <a:lumOff val="40000"/>
                </a:schemeClr>
              </a:buClr>
              <a:buFont typeface="Wingdings" panose="05000000000000000000" pitchFamily="2" charset="2"/>
              <a:buChar char="§"/>
              <a:defRPr/>
            </a:pPr>
            <a:r>
              <a:rPr lang="en-US" altLang="en-US" dirty="0">
                <a:solidFill>
                  <a:schemeClr val="accent3">
                    <a:lumMod val="50000"/>
                  </a:schemeClr>
                </a:solidFill>
                <a:ea typeface="MS PGothic" pitchFamily="34" charset="-128"/>
              </a:rPr>
              <a:t>Increase outreach to university researchers through the </a:t>
            </a:r>
            <a:r>
              <a:rPr lang="en-US" altLang="en-US" b="1" dirty="0" err="1">
                <a:solidFill>
                  <a:schemeClr val="accent3">
                    <a:lumMod val="50000"/>
                  </a:schemeClr>
                </a:solidFill>
                <a:ea typeface="MS PGothic" pitchFamily="34" charset="-128"/>
              </a:rPr>
              <a:t>Anonymised</a:t>
            </a:r>
            <a:r>
              <a:rPr lang="en-US" altLang="en-US" b="1" dirty="0">
                <a:solidFill>
                  <a:schemeClr val="accent3">
                    <a:lumMod val="50000"/>
                  </a:schemeClr>
                </a:solidFill>
                <a:ea typeface="MS PGothic" pitchFamily="34" charset="-128"/>
              </a:rPr>
              <a:t> Microdata Access </a:t>
            </a:r>
            <a:r>
              <a:rPr lang="en-US" altLang="en-US" b="1" dirty="0" err="1">
                <a:solidFill>
                  <a:schemeClr val="accent3">
                    <a:lumMod val="50000"/>
                  </a:schemeClr>
                </a:solidFill>
                <a:ea typeface="MS PGothic" pitchFamily="34" charset="-128"/>
              </a:rPr>
              <a:t>Programme</a:t>
            </a:r>
            <a:r>
              <a:rPr lang="en-US" altLang="en-US" b="1" dirty="0">
                <a:solidFill>
                  <a:schemeClr val="accent3">
                    <a:lumMod val="50000"/>
                  </a:schemeClr>
                </a:solidFill>
                <a:ea typeface="MS PGothic" pitchFamily="34" charset="-128"/>
              </a:rPr>
              <a:t> (AMAP)</a:t>
            </a:r>
            <a:endParaRPr lang="en-US" altLang="en-US" dirty="0">
              <a:solidFill>
                <a:schemeClr val="accent3">
                  <a:lumMod val="50000"/>
                </a:schemeClr>
              </a:solidFill>
              <a:ea typeface="MS PGothic" pitchFamily="34" charset="-128"/>
            </a:endParaRPr>
          </a:p>
        </p:txBody>
      </p:sp>
      <p:grpSp>
        <p:nvGrpSpPr>
          <p:cNvPr id="5" name="Group 4">
            <a:extLst>
              <a:ext uri="{FF2B5EF4-FFF2-40B4-BE49-F238E27FC236}">
                <a16:creationId xmlns:a16="http://schemas.microsoft.com/office/drawing/2014/main" id="{8DD51EAD-7209-48A3-CA2E-5035EFA2C2BA}"/>
              </a:ext>
            </a:extLst>
          </p:cNvPr>
          <p:cNvGrpSpPr/>
          <p:nvPr/>
        </p:nvGrpSpPr>
        <p:grpSpPr>
          <a:xfrm>
            <a:off x="465454" y="2345734"/>
            <a:ext cx="2340000" cy="2340000"/>
            <a:chOff x="8044480" y="3685501"/>
            <a:chExt cx="2317686" cy="2317686"/>
          </a:xfrm>
        </p:grpSpPr>
        <p:sp>
          <p:nvSpPr>
            <p:cNvPr id="6" name="Oval 5">
              <a:extLst>
                <a:ext uri="{FF2B5EF4-FFF2-40B4-BE49-F238E27FC236}">
                  <a16:creationId xmlns:a16="http://schemas.microsoft.com/office/drawing/2014/main" id="{29E513A5-BE08-ED4E-7C72-06019A359DF9}"/>
                </a:ext>
              </a:extLst>
            </p:cNvPr>
            <p:cNvSpPr/>
            <p:nvPr/>
          </p:nvSpPr>
          <p:spPr>
            <a:xfrm>
              <a:off x="8044480" y="3685501"/>
              <a:ext cx="2317686" cy="2317686"/>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SG"/>
            </a:p>
          </p:txBody>
        </p:sp>
        <p:pic>
          <p:nvPicPr>
            <p:cNvPr id="7" name="Picture 6">
              <a:extLst>
                <a:ext uri="{FF2B5EF4-FFF2-40B4-BE49-F238E27FC236}">
                  <a16:creationId xmlns:a16="http://schemas.microsoft.com/office/drawing/2014/main" id="{F43CAC2D-A029-E047-7B2D-1C5B01A596F0}"/>
                </a:ext>
              </a:extLst>
            </p:cNvPr>
            <p:cNvPicPr>
              <a:picLocks noChangeAspect="1"/>
            </p:cNvPicPr>
            <p:nvPr/>
          </p:nvPicPr>
          <p:blipFill>
            <a:blip r:embed="rId3">
              <a:biLevel thresh="25000"/>
              <a:extLst>
                <a:ext uri="{28A0092B-C50C-407E-A947-70E740481C1C}">
                  <a14:useLocalDpi xmlns:a14="http://schemas.microsoft.com/office/drawing/2010/main" val="0"/>
                </a:ext>
              </a:extLst>
            </a:blip>
            <a:stretch>
              <a:fillRect/>
            </a:stretch>
          </p:blipFill>
          <p:spPr>
            <a:xfrm>
              <a:off x="8424128" y="4204841"/>
              <a:ext cx="1513344" cy="1466056"/>
            </a:xfrm>
            <a:prstGeom prst="rect">
              <a:avLst/>
            </a:prstGeom>
          </p:spPr>
        </p:pic>
      </p:grpSp>
      <p:sp>
        <p:nvSpPr>
          <p:cNvPr id="8" name="TextBox 7">
            <a:extLst>
              <a:ext uri="{FF2B5EF4-FFF2-40B4-BE49-F238E27FC236}">
                <a16:creationId xmlns:a16="http://schemas.microsoft.com/office/drawing/2014/main" id="{F2817719-DC7E-83A4-F14B-927CAC51BB6C}"/>
              </a:ext>
            </a:extLst>
          </p:cNvPr>
          <p:cNvSpPr txBox="1"/>
          <p:nvPr/>
        </p:nvSpPr>
        <p:spPr>
          <a:xfrm>
            <a:off x="3170359" y="2894534"/>
            <a:ext cx="2305993" cy="2585323"/>
          </a:xfrm>
          <a:prstGeom prst="rect">
            <a:avLst/>
          </a:prstGeom>
          <a:noFill/>
        </p:spPr>
        <p:txBody>
          <a:bodyPr wrap="square">
            <a:spAutoFit/>
          </a:bodyPr>
          <a:lstStyle/>
          <a:p>
            <a:pPr marL="358775" indent="-358775">
              <a:spcBef>
                <a:spcPts val="600"/>
              </a:spcBef>
              <a:spcAft>
                <a:spcPts val="1200"/>
              </a:spcAft>
              <a:buClr>
                <a:schemeClr val="tx2">
                  <a:lumMod val="60000"/>
                  <a:lumOff val="40000"/>
                </a:schemeClr>
              </a:buClr>
              <a:buFont typeface="Wingdings" panose="05000000000000000000" pitchFamily="2" charset="2"/>
              <a:buChar char="§"/>
              <a:defRPr/>
            </a:pPr>
            <a:r>
              <a:rPr lang="en-US" dirty="0">
                <a:solidFill>
                  <a:schemeClr val="accent3">
                    <a:lumMod val="50000"/>
                  </a:schemeClr>
                </a:solidFill>
                <a:ea typeface="MS PGothic" pitchFamily="34" charset="-128"/>
              </a:rPr>
              <a:t>AMAP facilitates research by eligible academic researchers holding full-time appointments in Singapore’s Autonomous Universities</a:t>
            </a:r>
            <a:endParaRPr lang="en-SG" dirty="0">
              <a:solidFill>
                <a:schemeClr val="accent3">
                  <a:lumMod val="50000"/>
                </a:schemeClr>
              </a:solidFill>
              <a:ea typeface="MS PGothic" pitchFamily="34" charset="-128"/>
            </a:endParaRPr>
          </a:p>
        </p:txBody>
      </p:sp>
      <p:pic>
        <p:nvPicPr>
          <p:cNvPr id="9" name="Picture 8">
            <a:extLst>
              <a:ext uri="{FF2B5EF4-FFF2-40B4-BE49-F238E27FC236}">
                <a16:creationId xmlns:a16="http://schemas.microsoft.com/office/drawing/2014/main" id="{D088CA42-6736-5D16-0DBE-7B550C5CFFBA}"/>
              </a:ext>
            </a:extLst>
          </p:cNvPr>
          <p:cNvPicPr>
            <a:picLocks noChangeAspect="1"/>
          </p:cNvPicPr>
          <p:nvPr/>
        </p:nvPicPr>
        <p:blipFill rotWithShape="1">
          <a:blip r:embed="rId4">
            <a:extLst>
              <a:ext uri="{28A0092B-C50C-407E-A947-70E740481C1C}">
                <a14:useLocalDpi xmlns:a14="http://schemas.microsoft.com/office/drawing/2010/main" val="0"/>
              </a:ext>
            </a:extLst>
          </a:blip>
          <a:srcRect/>
          <a:stretch/>
        </p:blipFill>
        <p:spPr>
          <a:xfrm>
            <a:off x="5588242" y="2857094"/>
            <a:ext cx="6376965" cy="3637642"/>
          </a:xfrm>
          <a:prstGeom prst="rect">
            <a:avLst/>
          </a:prstGeom>
        </p:spPr>
      </p:pic>
      <p:pic>
        <p:nvPicPr>
          <p:cNvPr id="3" name="Picture 2">
            <a:extLst>
              <a:ext uri="{FF2B5EF4-FFF2-40B4-BE49-F238E27FC236}">
                <a16:creationId xmlns:a16="http://schemas.microsoft.com/office/drawing/2014/main" id="{A6B5F0C5-1C45-205F-76C2-9D8F83A5D66F}"/>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923453" y="114300"/>
            <a:ext cx="1613165" cy="1620000"/>
          </a:xfrm>
          <a:prstGeom prst="rect">
            <a:avLst/>
          </a:prstGeom>
        </p:spPr>
      </p:pic>
    </p:spTree>
    <p:extLst>
      <p:ext uri="{BB962C8B-B14F-4D97-AF65-F5344CB8AC3E}">
        <p14:creationId xmlns:p14="http://schemas.microsoft.com/office/powerpoint/2010/main" val="97171276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238357E-D1B8-B60F-498D-7B92A0A34D5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EF71CDF-41EB-A1BD-BDDB-DE1ADFF4F322}"/>
              </a:ext>
            </a:extLst>
          </p:cNvPr>
          <p:cNvSpPr>
            <a:spLocks noGrp="1"/>
          </p:cNvSpPr>
          <p:nvPr>
            <p:ph type="title" idx="4294967295"/>
          </p:nvPr>
        </p:nvSpPr>
        <p:spPr>
          <a:xfrm>
            <a:off x="354844" y="94344"/>
            <a:ext cx="12192000" cy="1325563"/>
          </a:xfrm>
        </p:spPr>
        <p:txBody>
          <a:bodyPr>
            <a:normAutofit/>
          </a:bodyPr>
          <a:lstStyle/>
          <a:p>
            <a:r>
              <a:rPr lang="en-SG" sz="3900" dirty="0"/>
              <a:t>Engaging International and Regional Organisations</a:t>
            </a:r>
          </a:p>
        </p:txBody>
      </p:sp>
      <p:sp>
        <p:nvSpPr>
          <p:cNvPr id="3" name="TextBox 2">
            <a:extLst>
              <a:ext uri="{FF2B5EF4-FFF2-40B4-BE49-F238E27FC236}">
                <a16:creationId xmlns:a16="http://schemas.microsoft.com/office/drawing/2014/main" id="{767C0932-01A5-5A66-F434-801050B74CA4}"/>
              </a:ext>
            </a:extLst>
          </p:cNvPr>
          <p:cNvSpPr txBox="1"/>
          <p:nvPr/>
        </p:nvSpPr>
        <p:spPr>
          <a:xfrm>
            <a:off x="3170357" y="1302822"/>
            <a:ext cx="8746987" cy="4570482"/>
          </a:xfrm>
          <a:prstGeom prst="rect">
            <a:avLst/>
          </a:prstGeom>
          <a:noFill/>
        </p:spPr>
        <p:txBody>
          <a:bodyPr wrap="square" rtlCol="0">
            <a:spAutoFit/>
          </a:bodyPr>
          <a:lstStyle/>
          <a:p>
            <a:pPr marL="357188" lvl="0" indent="-357188">
              <a:spcBef>
                <a:spcPts val="600"/>
              </a:spcBef>
              <a:spcAft>
                <a:spcPts val="1200"/>
              </a:spcAft>
              <a:buClr>
                <a:schemeClr val="tx2">
                  <a:lumMod val="60000"/>
                  <a:lumOff val="40000"/>
                </a:schemeClr>
              </a:buClr>
              <a:buSzPct val="100000"/>
              <a:buFont typeface="Wingdings" panose="05000000000000000000" pitchFamily="2" charset="2"/>
              <a:buChar char="§"/>
              <a:defRPr/>
            </a:pPr>
            <a:r>
              <a:rPr lang="en-GB" dirty="0">
                <a:solidFill>
                  <a:schemeClr val="accent3">
                    <a:lumMod val="50000"/>
                  </a:schemeClr>
                </a:solidFill>
                <a:ea typeface="MS PGothic" pitchFamily="34" charset="-128"/>
              </a:rPr>
              <a:t>Co-lead initiatives in the </a:t>
            </a:r>
            <a:r>
              <a:rPr lang="en-GB" b="1" dirty="0">
                <a:solidFill>
                  <a:schemeClr val="accent3">
                    <a:lumMod val="50000"/>
                  </a:schemeClr>
                </a:solidFill>
                <a:ea typeface="MS PGothic" pitchFamily="34" charset="-128"/>
              </a:rPr>
              <a:t>ASEAN Community Statistical System</a:t>
            </a:r>
            <a:endParaRPr lang="en-SG" dirty="0">
              <a:solidFill>
                <a:schemeClr val="accent3">
                  <a:lumMod val="50000"/>
                </a:schemeClr>
              </a:solidFill>
              <a:ea typeface="MS PGothic" pitchFamily="34" charset="-128"/>
            </a:endParaRPr>
          </a:p>
          <a:p>
            <a:pPr marL="357188" lvl="0" indent="-357188">
              <a:spcBef>
                <a:spcPts val="600"/>
              </a:spcBef>
              <a:spcAft>
                <a:spcPts val="1200"/>
              </a:spcAft>
              <a:buClr>
                <a:schemeClr val="tx2">
                  <a:lumMod val="60000"/>
                  <a:lumOff val="40000"/>
                </a:schemeClr>
              </a:buClr>
              <a:buSzPct val="100000"/>
              <a:buFont typeface="Wingdings" panose="05000000000000000000" pitchFamily="2" charset="2"/>
              <a:buChar char="§"/>
              <a:defRPr/>
            </a:pPr>
            <a:r>
              <a:rPr lang="en-GB" dirty="0">
                <a:solidFill>
                  <a:schemeClr val="accent3">
                    <a:lumMod val="50000"/>
                  </a:schemeClr>
                </a:solidFill>
                <a:ea typeface="MS PGothic" pitchFamily="34" charset="-128"/>
              </a:rPr>
              <a:t>Contribute as </a:t>
            </a:r>
            <a:r>
              <a:rPr lang="en-US" b="1" dirty="0">
                <a:solidFill>
                  <a:schemeClr val="accent3">
                    <a:lumMod val="50000"/>
                  </a:schemeClr>
                </a:solidFill>
                <a:ea typeface="MS PGothic" pitchFamily="34" charset="-128"/>
              </a:rPr>
              <a:t>Chair of the Bureau of the Asia-Pacific Committee on Statistics (UN ESCAP)</a:t>
            </a:r>
            <a:r>
              <a:rPr lang="en-US" dirty="0">
                <a:solidFill>
                  <a:schemeClr val="accent3">
                    <a:lumMod val="50000"/>
                  </a:schemeClr>
                </a:solidFill>
                <a:ea typeface="MS PGothic" pitchFamily="34" charset="-128"/>
              </a:rPr>
              <a:t>, 2025-2026</a:t>
            </a:r>
            <a:endParaRPr lang="en-SG" dirty="0">
              <a:solidFill>
                <a:schemeClr val="accent3">
                  <a:lumMod val="50000"/>
                </a:schemeClr>
              </a:solidFill>
              <a:ea typeface="MS PGothic" pitchFamily="34" charset="-128"/>
            </a:endParaRPr>
          </a:p>
          <a:p>
            <a:pPr marL="357188" indent="-357188">
              <a:spcBef>
                <a:spcPts val="600"/>
              </a:spcBef>
              <a:spcAft>
                <a:spcPts val="1200"/>
              </a:spcAft>
              <a:buClr>
                <a:schemeClr val="tx2">
                  <a:lumMod val="60000"/>
                  <a:lumOff val="40000"/>
                </a:schemeClr>
              </a:buClr>
              <a:buSzPct val="100000"/>
              <a:buFont typeface="Wingdings" panose="05000000000000000000" pitchFamily="2" charset="2"/>
              <a:buChar char="§"/>
              <a:defRPr/>
            </a:pPr>
            <a:r>
              <a:rPr lang="en-GB" dirty="0">
                <a:solidFill>
                  <a:schemeClr val="accent3">
                    <a:lumMod val="50000"/>
                  </a:schemeClr>
                </a:solidFill>
                <a:ea typeface="MS PGothic" pitchFamily="34" charset="-128"/>
              </a:rPr>
              <a:t>Contribute as </a:t>
            </a:r>
            <a:r>
              <a:rPr lang="en-GB" b="1" dirty="0">
                <a:solidFill>
                  <a:schemeClr val="accent3">
                    <a:lumMod val="50000"/>
                  </a:schemeClr>
                </a:solidFill>
                <a:ea typeface="MS PGothic" pitchFamily="34" charset="-128"/>
              </a:rPr>
              <a:t>Member of the </a:t>
            </a:r>
            <a:r>
              <a:rPr lang="en-US" b="1" dirty="0">
                <a:solidFill>
                  <a:schemeClr val="accent3">
                    <a:lumMod val="50000"/>
                  </a:schemeClr>
                </a:solidFill>
                <a:ea typeface="MS PGothic" pitchFamily="34" charset="-128"/>
              </a:rPr>
              <a:t>United Nations Advisory Committee on Post Adjustment Questions</a:t>
            </a:r>
            <a:r>
              <a:rPr lang="en-US" dirty="0">
                <a:solidFill>
                  <a:schemeClr val="accent3">
                    <a:lumMod val="50000"/>
                  </a:schemeClr>
                </a:solidFill>
                <a:ea typeface="MS PGothic" pitchFamily="34" charset="-128"/>
              </a:rPr>
              <a:t>,</a:t>
            </a:r>
            <a:r>
              <a:rPr lang="en-US" b="1" dirty="0">
                <a:solidFill>
                  <a:schemeClr val="accent3">
                    <a:lumMod val="50000"/>
                  </a:schemeClr>
                </a:solidFill>
                <a:ea typeface="MS PGothic" pitchFamily="34" charset="-128"/>
              </a:rPr>
              <a:t> </a:t>
            </a:r>
            <a:r>
              <a:rPr lang="en-GB" dirty="0">
                <a:solidFill>
                  <a:schemeClr val="accent3">
                    <a:lumMod val="50000"/>
                  </a:schemeClr>
                </a:solidFill>
                <a:ea typeface="MS PGothic" pitchFamily="34" charset="-128"/>
              </a:rPr>
              <a:t>2023-2026</a:t>
            </a:r>
            <a:endParaRPr lang="en-SG" dirty="0">
              <a:solidFill>
                <a:schemeClr val="accent3">
                  <a:lumMod val="50000"/>
                </a:schemeClr>
              </a:solidFill>
              <a:ea typeface="MS PGothic" pitchFamily="34" charset="-128"/>
            </a:endParaRPr>
          </a:p>
          <a:p>
            <a:pPr marL="357188" lvl="0" indent="-357188">
              <a:spcBef>
                <a:spcPts val="600"/>
              </a:spcBef>
              <a:spcAft>
                <a:spcPts val="1200"/>
              </a:spcAft>
              <a:buClr>
                <a:schemeClr val="tx2">
                  <a:lumMod val="60000"/>
                  <a:lumOff val="40000"/>
                </a:schemeClr>
              </a:buClr>
              <a:buSzPct val="100000"/>
              <a:buFont typeface="Wingdings" panose="05000000000000000000" pitchFamily="2" charset="2"/>
              <a:buChar char="§"/>
              <a:defRPr/>
            </a:pPr>
            <a:r>
              <a:rPr lang="en-GB" dirty="0">
                <a:solidFill>
                  <a:schemeClr val="accent3">
                    <a:lumMod val="50000"/>
                  </a:schemeClr>
                </a:solidFill>
                <a:ea typeface="MS PGothic" pitchFamily="34" charset="-128"/>
              </a:rPr>
              <a:t>Contribute as </a:t>
            </a:r>
            <a:r>
              <a:rPr lang="en-GB" b="1" dirty="0">
                <a:solidFill>
                  <a:schemeClr val="accent3">
                    <a:lumMod val="50000"/>
                  </a:schemeClr>
                </a:solidFill>
                <a:ea typeface="MS PGothic" pitchFamily="34" charset="-128"/>
              </a:rPr>
              <a:t>Member of the High-level Group for Partnership, Coordination and Capacity-Building for Statistics</a:t>
            </a:r>
            <a:r>
              <a:rPr lang="en-GB" dirty="0">
                <a:solidFill>
                  <a:schemeClr val="accent3">
                    <a:lumMod val="50000"/>
                  </a:schemeClr>
                </a:solidFill>
                <a:ea typeface="MS PGothic" pitchFamily="34" charset="-128"/>
              </a:rPr>
              <a:t> for the 2030 Agenda for Sustainable Development, 2023-2025</a:t>
            </a:r>
            <a:endParaRPr lang="en-SG" dirty="0">
              <a:solidFill>
                <a:schemeClr val="accent3">
                  <a:lumMod val="50000"/>
                </a:schemeClr>
              </a:solidFill>
              <a:ea typeface="MS PGothic" pitchFamily="34" charset="-128"/>
            </a:endParaRPr>
          </a:p>
          <a:p>
            <a:pPr marL="357188" lvl="0" indent="-357188">
              <a:spcBef>
                <a:spcPts val="600"/>
              </a:spcBef>
              <a:spcAft>
                <a:spcPts val="1200"/>
              </a:spcAft>
              <a:buClr>
                <a:schemeClr val="tx2">
                  <a:lumMod val="60000"/>
                  <a:lumOff val="40000"/>
                </a:schemeClr>
              </a:buClr>
              <a:buSzPct val="100000"/>
              <a:buFont typeface="Wingdings" panose="05000000000000000000" pitchFamily="2" charset="2"/>
              <a:buChar char="§"/>
              <a:defRPr/>
            </a:pPr>
            <a:r>
              <a:rPr lang="en-GB" dirty="0">
                <a:solidFill>
                  <a:schemeClr val="accent3">
                    <a:lumMod val="50000"/>
                  </a:schemeClr>
                </a:solidFill>
                <a:ea typeface="MS PGothic" pitchFamily="34" charset="-128"/>
              </a:rPr>
              <a:t>Contribute as </a:t>
            </a:r>
            <a:r>
              <a:rPr lang="en-GB" b="1" dirty="0">
                <a:solidFill>
                  <a:schemeClr val="accent3">
                    <a:lumMod val="50000"/>
                  </a:schemeClr>
                </a:solidFill>
                <a:ea typeface="MS PGothic" pitchFamily="34" charset="-128"/>
              </a:rPr>
              <a:t>Member of the United Nations Committee on Experts on International Statistical Classifications</a:t>
            </a:r>
            <a:endParaRPr lang="en-SG" dirty="0">
              <a:solidFill>
                <a:schemeClr val="accent3">
                  <a:lumMod val="50000"/>
                </a:schemeClr>
              </a:solidFill>
              <a:ea typeface="MS PGothic" pitchFamily="34" charset="-128"/>
            </a:endParaRPr>
          </a:p>
          <a:p>
            <a:pPr marL="358775" indent="-358775">
              <a:spcBef>
                <a:spcPts val="600"/>
              </a:spcBef>
              <a:spcAft>
                <a:spcPts val="1200"/>
              </a:spcAft>
              <a:buClr>
                <a:schemeClr val="tx2">
                  <a:lumMod val="60000"/>
                  <a:lumOff val="40000"/>
                </a:schemeClr>
              </a:buClr>
              <a:buFont typeface="Wingdings" panose="05000000000000000000" pitchFamily="2" charset="2"/>
              <a:buChar char="§"/>
              <a:defRPr/>
            </a:pPr>
            <a:r>
              <a:rPr lang="en-US" dirty="0">
                <a:solidFill>
                  <a:schemeClr val="accent3">
                    <a:lumMod val="50000"/>
                  </a:schemeClr>
                </a:solidFill>
              </a:rPr>
              <a:t>Contribute to </a:t>
            </a:r>
            <a:r>
              <a:rPr lang="en-US" b="1" dirty="0">
                <a:solidFill>
                  <a:schemeClr val="accent3">
                    <a:lumMod val="50000"/>
                  </a:schemeClr>
                </a:solidFill>
              </a:rPr>
              <a:t>international statistical discussions</a:t>
            </a:r>
            <a:r>
              <a:rPr lang="en-US" dirty="0">
                <a:solidFill>
                  <a:schemeClr val="accent3">
                    <a:lumMod val="50000"/>
                  </a:schemeClr>
                </a:solidFill>
              </a:rPr>
              <a:t>, and support Singapore’s reviews of </a:t>
            </a:r>
            <a:r>
              <a:rPr lang="en-US" b="1" dirty="0">
                <a:solidFill>
                  <a:schemeClr val="accent3">
                    <a:lumMod val="50000"/>
                  </a:schemeClr>
                </a:solidFill>
              </a:rPr>
              <a:t>Sustainable Development Goals</a:t>
            </a:r>
            <a:r>
              <a:rPr lang="en-US" dirty="0">
                <a:solidFill>
                  <a:schemeClr val="accent3">
                    <a:lumMod val="50000"/>
                  </a:schemeClr>
                </a:solidFill>
              </a:rPr>
              <a:t> with data provision for the indicators</a:t>
            </a:r>
          </a:p>
        </p:txBody>
      </p:sp>
      <p:grpSp>
        <p:nvGrpSpPr>
          <p:cNvPr id="10" name="Group 9">
            <a:extLst>
              <a:ext uri="{FF2B5EF4-FFF2-40B4-BE49-F238E27FC236}">
                <a16:creationId xmlns:a16="http://schemas.microsoft.com/office/drawing/2014/main" id="{BD49527B-FFDA-5031-0E5A-2C558B4D93E1}"/>
              </a:ext>
            </a:extLst>
          </p:cNvPr>
          <p:cNvGrpSpPr/>
          <p:nvPr/>
        </p:nvGrpSpPr>
        <p:grpSpPr>
          <a:xfrm>
            <a:off x="464550" y="2345735"/>
            <a:ext cx="2340000" cy="2340000"/>
            <a:chOff x="9416007" y="1718663"/>
            <a:chExt cx="2317686" cy="2317686"/>
          </a:xfrm>
        </p:grpSpPr>
        <p:sp>
          <p:nvSpPr>
            <p:cNvPr id="11" name="Oval 10">
              <a:extLst>
                <a:ext uri="{FF2B5EF4-FFF2-40B4-BE49-F238E27FC236}">
                  <a16:creationId xmlns:a16="http://schemas.microsoft.com/office/drawing/2014/main" id="{32CE2F5F-08A7-0BFE-857B-B854D9C4EE0E}"/>
                </a:ext>
              </a:extLst>
            </p:cNvPr>
            <p:cNvSpPr/>
            <p:nvPr/>
          </p:nvSpPr>
          <p:spPr>
            <a:xfrm>
              <a:off x="9416007" y="1718663"/>
              <a:ext cx="2317686" cy="2317686"/>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SG"/>
            </a:p>
          </p:txBody>
        </p:sp>
        <p:pic>
          <p:nvPicPr>
            <p:cNvPr id="12" name="Picture 11">
              <a:extLst>
                <a:ext uri="{FF2B5EF4-FFF2-40B4-BE49-F238E27FC236}">
                  <a16:creationId xmlns:a16="http://schemas.microsoft.com/office/drawing/2014/main" id="{64CFBA1F-3D6F-B149-C048-9B00E856ACA8}"/>
                </a:ext>
              </a:extLst>
            </p:cNvPr>
            <p:cNvPicPr>
              <a:picLocks noChangeAspect="1"/>
            </p:cNvPicPr>
            <p:nvPr/>
          </p:nvPicPr>
          <p:blipFill>
            <a:blip r:embed="rId3">
              <a:biLevel thresh="25000"/>
              <a:extLst>
                <a:ext uri="{28A0092B-C50C-407E-A947-70E740481C1C}">
                  <a14:useLocalDpi xmlns:a14="http://schemas.microsoft.com/office/drawing/2010/main" val="0"/>
                </a:ext>
              </a:extLst>
            </a:blip>
            <a:stretch>
              <a:fillRect/>
            </a:stretch>
          </p:blipFill>
          <p:spPr>
            <a:xfrm>
              <a:off x="9726047" y="2029416"/>
              <a:ext cx="1786814" cy="1696180"/>
            </a:xfrm>
            <a:prstGeom prst="rect">
              <a:avLst/>
            </a:prstGeom>
          </p:spPr>
        </p:pic>
      </p:grpSp>
    </p:spTree>
    <p:extLst>
      <p:ext uri="{BB962C8B-B14F-4D97-AF65-F5344CB8AC3E}">
        <p14:creationId xmlns:p14="http://schemas.microsoft.com/office/powerpoint/2010/main" val="258095689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9BF3347-5F3E-C163-6D7A-E3E0A2B29021}"/>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FFF525E1-3635-4454-F1D4-85391901FE17}"/>
              </a:ext>
            </a:extLst>
          </p:cNvPr>
          <p:cNvSpPr>
            <a:spLocks noGrp="1"/>
          </p:cNvSpPr>
          <p:nvPr>
            <p:ph type="title"/>
          </p:nvPr>
        </p:nvSpPr>
        <p:spPr/>
        <p:txBody>
          <a:bodyPr/>
          <a:lstStyle/>
          <a:p>
            <a:r>
              <a:rPr lang="en-SG" dirty="0"/>
              <a:t>Singapore Government agencies are both major data users and data producers</a:t>
            </a:r>
          </a:p>
        </p:txBody>
      </p:sp>
      <p:grpSp>
        <p:nvGrpSpPr>
          <p:cNvPr id="11" name="Group 10">
            <a:extLst>
              <a:ext uri="{FF2B5EF4-FFF2-40B4-BE49-F238E27FC236}">
                <a16:creationId xmlns:a16="http://schemas.microsoft.com/office/drawing/2014/main" id="{68DD93B7-C314-F3AE-00D8-E2A0020E599B}"/>
              </a:ext>
            </a:extLst>
          </p:cNvPr>
          <p:cNvGrpSpPr/>
          <p:nvPr/>
        </p:nvGrpSpPr>
        <p:grpSpPr>
          <a:xfrm>
            <a:off x="2600179" y="1619861"/>
            <a:ext cx="2340000" cy="2340000"/>
            <a:chOff x="2166509" y="1498574"/>
            <a:chExt cx="2317686" cy="2317686"/>
          </a:xfrm>
        </p:grpSpPr>
        <p:sp>
          <p:nvSpPr>
            <p:cNvPr id="12" name="Oval 11">
              <a:extLst>
                <a:ext uri="{FF2B5EF4-FFF2-40B4-BE49-F238E27FC236}">
                  <a16:creationId xmlns:a16="http://schemas.microsoft.com/office/drawing/2014/main" id="{10E56E9C-4B28-93DF-4842-EF921E5FAB04}"/>
                </a:ext>
              </a:extLst>
            </p:cNvPr>
            <p:cNvSpPr/>
            <p:nvPr/>
          </p:nvSpPr>
          <p:spPr>
            <a:xfrm>
              <a:off x="2166509" y="1498574"/>
              <a:ext cx="2317686" cy="2317686"/>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SG"/>
            </a:p>
          </p:txBody>
        </p:sp>
        <p:pic>
          <p:nvPicPr>
            <p:cNvPr id="13" name="Picture 12">
              <a:extLst>
                <a:ext uri="{FF2B5EF4-FFF2-40B4-BE49-F238E27FC236}">
                  <a16:creationId xmlns:a16="http://schemas.microsoft.com/office/drawing/2014/main" id="{78CA5C02-7E77-6F98-A395-EE555D3EFD94}"/>
                </a:ext>
              </a:extLst>
            </p:cNvPr>
            <p:cNvPicPr>
              <a:picLocks noChangeAspect="1"/>
            </p:cNvPicPr>
            <p:nvPr/>
          </p:nvPicPr>
          <p:blipFill>
            <a:blip r:embed="rId3">
              <a:biLevel thresh="25000"/>
              <a:extLst>
                <a:ext uri="{28A0092B-C50C-407E-A947-70E740481C1C}">
                  <a14:useLocalDpi xmlns:a14="http://schemas.microsoft.com/office/drawing/2010/main" val="0"/>
                </a:ext>
              </a:extLst>
            </a:blip>
            <a:stretch>
              <a:fillRect/>
            </a:stretch>
          </p:blipFill>
          <p:spPr>
            <a:xfrm>
              <a:off x="2592703" y="1819360"/>
              <a:ext cx="1511432" cy="1445237"/>
            </a:xfrm>
            <a:prstGeom prst="rect">
              <a:avLst/>
            </a:prstGeom>
          </p:spPr>
        </p:pic>
      </p:grpSp>
      <p:grpSp>
        <p:nvGrpSpPr>
          <p:cNvPr id="14" name="Group 13">
            <a:extLst>
              <a:ext uri="{FF2B5EF4-FFF2-40B4-BE49-F238E27FC236}">
                <a16:creationId xmlns:a16="http://schemas.microsoft.com/office/drawing/2014/main" id="{6E2FB104-F46E-868A-6925-51A55F755164}"/>
              </a:ext>
            </a:extLst>
          </p:cNvPr>
          <p:cNvGrpSpPr/>
          <p:nvPr/>
        </p:nvGrpSpPr>
        <p:grpSpPr>
          <a:xfrm>
            <a:off x="7161764" y="1552956"/>
            <a:ext cx="2340000" cy="2339999"/>
            <a:chOff x="5439869" y="2772869"/>
            <a:chExt cx="1312262" cy="1312262"/>
          </a:xfrm>
        </p:grpSpPr>
        <p:grpSp>
          <p:nvGrpSpPr>
            <p:cNvPr id="2" name="Group 1">
              <a:extLst>
                <a:ext uri="{FF2B5EF4-FFF2-40B4-BE49-F238E27FC236}">
                  <a16:creationId xmlns:a16="http://schemas.microsoft.com/office/drawing/2014/main" id="{8F71954F-0EAC-E9A5-9A99-364E59DE82A7}"/>
                </a:ext>
              </a:extLst>
            </p:cNvPr>
            <p:cNvGrpSpPr/>
            <p:nvPr/>
          </p:nvGrpSpPr>
          <p:grpSpPr>
            <a:xfrm>
              <a:off x="5439869" y="2772869"/>
              <a:ext cx="1312262" cy="1312262"/>
              <a:chOff x="610725" y="1023934"/>
              <a:chExt cx="1312262" cy="1312262"/>
            </a:xfrm>
          </p:grpSpPr>
          <p:sp>
            <p:nvSpPr>
              <p:cNvPr id="3" name="Oval 2">
                <a:extLst>
                  <a:ext uri="{FF2B5EF4-FFF2-40B4-BE49-F238E27FC236}">
                    <a16:creationId xmlns:a16="http://schemas.microsoft.com/office/drawing/2014/main" id="{66562001-4027-670E-2B07-463BCA51922F}"/>
                  </a:ext>
                </a:extLst>
              </p:cNvPr>
              <p:cNvSpPr/>
              <p:nvPr/>
            </p:nvSpPr>
            <p:spPr>
              <a:xfrm>
                <a:off x="610725" y="1023934"/>
                <a:ext cx="1312262" cy="1312262"/>
              </a:xfrm>
              <a:prstGeom prst="ellipse">
                <a:avLst/>
              </a:prstGeom>
              <a:solidFill>
                <a:srgbClr val="082359"/>
              </a:solidFill>
            </p:spPr>
            <p:style>
              <a:lnRef idx="2">
                <a:schemeClr val="lt1">
                  <a:hueOff val="0"/>
                  <a:satOff val="0"/>
                  <a:lumOff val="0"/>
                  <a:alphaOff val="0"/>
                </a:schemeClr>
              </a:lnRef>
              <a:fillRef idx="1">
                <a:scrgbClr r="0" g="0" b="0"/>
              </a:fillRef>
              <a:effectRef idx="0">
                <a:schemeClr val="accent2">
                  <a:hueOff val="0"/>
                  <a:satOff val="0"/>
                  <a:lumOff val="0"/>
                  <a:alphaOff val="0"/>
                </a:schemeClr>
              </a:effectRef>
              <a:fontRef idx="minor">
                <a:schemeClr val="lt1"/>
              </a:fontRef>
            </p:style>
            <p:txBody>
              <a:bodyPr/>
              <a:lstStyle/>
              <a:p>
                <a:endParaRPr lang="en-SG"/>
              </a:p>
            </p:txBody>
          </p:sp>
          <p:sp>
            <p:nvSpPr>
              <p:cNvPr id="9" name="Oval 4">
                <a:extLst>
                  <a:ext uri="{FF2B5EF4-FFF2-40B4-BE49-F238E27FC236}">
                    <a16:creationId xmlns:a16="http://schemas.microsoft.com/office/drawing/2014/main" id="{9C0FC7BE-F674-7F87-DF7E-1FFCA6DF31C6}"/>
                  </a:ext>
                </a:extLst>
              </p:cNvPr>
              <p:cNvSpPr txBox="1"/>
              <p:nvPr/>
            </p:nvSpPr>
            <p:spPr>
              <a:xfrm>
                <a:off x="802901" y="1216110"/>
                <a:ext cx="927910" cy="927910"/>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3970" tIns="13970" rIns="13970" bIns="13970" numCol="1" spcCol="1270" anchor="ctr" anchorCtr="0">
                <a:noAutofit/>
              </a:bodyPr>
              <a:lstStyle/>
              <a:p>
                <a:pPr marL="0" lvl="0" indent="0" algn="ctr" defTabSz="488950">
                  <a:lnSpc>
                    <a:spcPct val="90000"/>
                  </a:lnSpc>
                  <a:spcBef>
                    <a:spcPct val="0"/>
                  </a:spcBef>
                  <a:spcAft>
                    <a:spcPct val="35000"/>
                  </a:spcAft>
                  <a:buNone/>
                </a:pPr>
                <a:endParaRPr lang="en-SG" sz="1100" b="1" kern="1200" dirty="0"/>
              </a:p>
            </p:txBody>
          </p:sp>
        </p:grpSp>
        <p:pic>
          <p:nvPicPr>
            <p:cNvPr id="10" name="Picture 9">
              <a:extLst>
                <a:ext uri="{FF2B5EF4-FFF2-40B4-BE49-F238E27FC236}">
                  <a16:creationId xmlns:a16="http://schemas.microsoft.com/office/drawing/2014/main" id="{113B3EA6-E603-EC00-6EF7-E04F9985B1A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730905" y="3063905"/>
              <a:ext cx="730189" cy="730189"/>
            </a:xfrm>
            <a:prstGeom prst="rect">
              <a:avLst/>
            </a:prstGeom>
            <a:solidFill>
              <a:schemeClr val="bg1"/>
            </a:solidFill>
          </p:spPr>
        </p:pic>
      </p:grpSp>
      <p:sp>
        <p:nvSpPr>
          <p:cNvPr id="15" name="TextBox 14">
            <a:extLst>
              <a:ext uri="{FF2B5EF4-FFF2-40B4-BE49-F238E27FC236}">
                <a16:creationId xmlns:a16="http://schemas.microsoft.com/office/drawing/2014/main" id="{143BF292-077F-E5C5-7A67-6EBE9B9361BD}"/>
              </a:ext>
            </a:extLst>
          </p:cNvPr>
          <p:cNvSpPr txBox="1"/>
          <p:nvPr/>
        </p:nvSpPr>
        <p:spPr>
          <a:xfrm>
            <a:off x="6616512" y="4202186"/>
            <a:ext cx="3542251" cy="1107996"/>
          </a:xfrm>
          <a:prstGeom prst="rect">
            <a:avLst/>
          </a:prstGeom>
          <a:noFill/>
        </p:spPr>
        <p:txBody>
          <a:bodyPr wrap="square" rtlCol="0">
            <a:spAutoFit/>
          </a:bodyPr>
          <a:lstStyle/>
          <a:p>
            <a:pPr algn="ctr"/>
            <a:r>
              <a:rPr lang="en-US" sz="2200" dirty="0">
                <a:solidFill>
                  <a:schemeClr val="tx2">
                    <a:lumMod val="50000"/>
                  </a:schemeClr>
                </a:solidFill>
              </a:rPr>
              <a:t>Research &amp; Statistics Units and Administrative Data Agencies in Government</a:t>
            </a:r>
            <a:endParaRPr lang="en-SG" sz="2200" dirty="0">
              <a:solidFill>
                <a:schemeClr val="tx2">
                  <a:lumMod val="50000"/>
                </a:schemeClr>
              </a:solidFill>
            </a:endParaRPr>
          </a:p>
        </p:txBody>
      </p:sp>
      <p:sp>
        <p:nvSpPr>
          <p:cNvPr id="16" name="TextBox 15">
            <a:extLst>
              <a:ext uri="{FF2B5EF4-FFF2-40B4-BE49-F238E27FC236}">
                <a16:creationId xmlns:a16="http://schemas.microsoft.com/office/drawing/2014/main" id="{52D5DA1E-7C65-F570-1779-D89FE1675C2F}"/>
              </a:ext>
            </a:extLst>
          </p:cNvPr>
          <p:cNvSpPr txBox="1"/>
          <p:nvPr/>
        </p:nvSpPr>
        <p:spPr>
          <a:xfrm>
            <a:off x="2095307" y="4179828"/>
            <a:ext cx="3396322" cy="1446550"/>
          </a:xfrm>
          <a:prstGeom prst="rect">
            <a:avLst/>
          </a:prstGeom>
          <a:noFill/>
        </p:spPr>
        <p:txBody>
          <a:bodyPr wrap="square" rtlCol="0">
            <a:spAutoFit/>
          </a:bodyPr>
          <a:lstStyle/>
          <a:p>
            <a:pPr algn="ctr"/>
            <a:r>
              <a:rPr lang="en-US" sz="2200" dirty="0">
                <a:solidFill>
                  <a:schemeClr val="tx2">
                    <a:lumMod val="50000"/>
                  </a:schemeClr>
                </a:solidFill>
              </a:rPr>
              <a:t>Government as data users for policy planning &amp; analysis, and service delivery purposes</a:t>
            </a:r>
            <a:endParaRPr lang="en-SG" sz="2200" dirty="0">
              <a:solidFill>
                <a:schemeClr val="tx2">
                  <a:lumMod val="50000"/>
                </a:schemeClr>
              </a:solidFill>
            </a:endParaRPr>
          </a:p>
        </p:txBody>
      </p:sp>
    </p:spTree>
    <p:extLst>
      <p:ext uri="{BB962C8B-B14F-4D97-AF65-F5344CB8AC3E}">
        <p14:creationId xmlns:p14="http://schemas.microsoft.com/office/powerpoint/2010/main" val="188964202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80F61DE-CC27-816D-CDAF-51014699160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2F068D4-EA74-906B-0B53-87C21958C78D}"/>
              </a:ext>
            </a:extLst>
          </p:cNvPr>
          <p:cNvSpPr>
            <a:spLocks noGrp="1"/>
          </p:cNvSpPr>
          <p:nvPr>
            <p:ph type="title" idx="4294967295"/>
          </p:nvPr>
        </p:nvSpPr>
        <p:spPr>
          <a:xfrm>
            <a:off x="557213" y="114300"/>
            <a:ext cx="11634787" cy="1325563"/>
          </a:xfrm>
        </p:spPr>
        <p:txBody>
          <a:bodyPr>
            <a:normAutofit/>
          </a:bodyPr>
          <a:lstStyle/>
          <a:p>
            <a:r>
              <a:rPr lang="en-SG" dirty="0"/>
              <a:t>Meeting Data Needs of Whole-of-Government</a:t>
            </a:r>
          </a:p>
        </p:txBody>
      </p:sp>
      <p:sp>
        <p:nvSpPr>
          <p:cNvPr id="26" name="TextBox 25">
            <a:extLst>
              <a:ext uri="{FF2B5EF4-FFF2-40B4-BE49-F238E27FC236}">
                <a16:creationId xmlns:a16="http://schemas.microsoft.com/office/drawing/2014/main" id="{50C5E07E-3551-6A19-2C1C-5E712270E503}"/>
              </a:ext>
            </a:extLst>
          </p:cNvPr>
          <p:cNvSpPr txBox="1"/>
          <p:nvPr/>
        </p:nvSpPr>
        <p:spPr>
          <a:xfrm>
            <a:off x="3172178" y="1893667"/>
            <a:ext cx="8648532" cy="3508653"/>
          </a:xfrm>
          <a:prstGeom prst="rect">
            <a:avLst/>
          </a:prstGeom>
          <a:noFill/>
        </p:spPr>
        <p:txBody>
          <a:bodyPr wrap="square" rtlCol="0">
            <a:spAutoFit/>
          </a:bodyPr>
          <a:lstStyle/>
          <a:p>
            <a:pPr marL="358775" indent="-358775">
              <a:spcBef>
                <a:spcPts val="600"/>
              </a:spcBef>
              <a:spcAft>
                <a:spcPts val="1200"/>
              </a:spcAft>
              <a:buClr>
                <a:schemeClr val="tx2">
                  <a:lumMod val="60000"/>
                  <a:lumOff val="40000"/>
                </a:schemeClr>
              </a:buClr>
              <a:buFont typeface="Wingdings" panose="05000000000000000000" pitchFamily="2" charset="2"/>
              <a:buChar char="§"/>
              <a:defRPr/>
            </a:pPr>
            <a:r>
              <a:rPr lang="en-US" altLang="en-US" dirty="0">
                <a:solidFill>
                  <a:schemeClr val="accent3">
                    <a:lumMod val="50000"/>
                  </a:schemeClr>
                </a:solidFill>
                <a:ea typeface="MS PGothic" pitchFamily="34" charset="-128"/>
              </a:rPr>
              <a:t>Provide new economic and social </a:t>
            </a:r>
            <a:r>
              <a:rPr lang="en-US" altLang="en-US" b="1" dirty="0">
                <a:solidFill>
                  <a:schemeClr val="accent3">
                    <a:lumMod val="50000"/>
                  </a:schemeClr>
                </a:solidFill>
                <a:ea typeface="MS PGothic" pitchFamily="34" charset="-128"/>
              </a:rPr>
              <a:t>data for forward sensing </a:t>
            </a:r>
            <a:r>
              <a:rPr lang="en-US" altLang="en-US" dirty="0">
                <a:solidFill>
                  <a:schemeClr val="accent3">
                    <a:lumMod val="50000"/>
                  </a:schemeClr>
                </a:solidFill>
                <a:ea typeface="MS PGothic" pitchFamily="34" charset="-128"/>
              </a:rPr>
              <a:t>in close consultations with user agencies to support policy making</a:t>
            </a:r>
          </a:p>
          <a:p>
            <a:pPr marL="358775" indent="-358775">
              <a:spcBef>
                <a:spcPts val="600"/>
              </a:spcBef>
              <a:spcAft>
                <a:spcPts val="1200"/>
              </a:spcAft>
              <a:buClr>
                <a:schemeClr val="tx2">
                  <a:lumMod val="60000"/>
                  <a:lumOff val="40000"/>
                </a:schemeClr>
              </a:buClr>
              <a:buFont typeface="Wingdings" panose="05000000000000000000" pitchFamily="2" charset="2"/>
              <a:buChar char="§"/>
              <a:defRPr/>
            </a:pPr>
            <a:r>
              <a:rPr lang="en-US" altLang="en-US" dirty="0">
                <a:solidFill>
                  <a:schemeClr val="accent3">
                    <a:lumMod val="50000"/>
                  </a:schemeClr>
                </a:solidFill>
                <a:ea typeface="MS PGothic" pitchFamily="34" charset="-128"/>
              </a:rPr>
              <a:t>Undertake economic and social </a:t>
            </a:r>
            <a:r>
              <a:rPr lang="en-US" altLang="en-US" b="1" dirty="0">
                <a:solidFill>
                  <a:schemeClr val="accent3">
                    <a:lumMod val="50000"/>
                  </a:schemeClr>
                </a:solidFill>
                <a:ea typeface="MS PGothic" pitchFamily="34" charset="-128"/>
              </a:rPr>
              <a:t>analytic projects </a:t>
            </a:r>
            <a:r>
              <a:rPr lang="en-US" altLang="en-US" dirty="0">
                <a:solidFill>
                  <a:schemeClr val="accent3">
                    <a:lumMod val="50000"/>
                  </a:schemeClr>
                </a:solidFill>
                <a:ea typeface="MS PGothic" pitchFamily="34" charset="-128"/>
              </a:rPr>
              <a:t>with government agencies, and support studies using </a:t>
            </a:r>
            <a:r>
              <a:rPr lang="en-US" altLang="en-US" b="1" dirty="0" err="1">
                <a:solidFill>
                  <a:schemeClr val="accent3">
                    <a:lumMod val="50000"/>
                  </a:schemeClr>
                </a:solidFill>
                <a:ea typeface="MS PGothic" pitchFamily="34" charset="-128"/>
              </a:rPr>
              <a:t>anonymised</a:t>
            </a:r>
            <a:r>
              <a:rPr lang="en-US" altLang="en-US" b="1" dirty="0">
                <a:solidFill>
                  <a:schemeClr val="accent3">
                    <a:lumMod val="50000"/>
                  </a:schemeClr>
                </a:solidFill>
                <a:ea typeface="MS PGothic" pitchFamily="34" charset="-128"/>
              </a:rPr>
              <a:t> microdata</a:t>
            </a:r>
          </a:p>
          <a:p>
            <a:pPr marL="358775" indent="-358775">
              <a:spcBef>
                <a:spcPts val="600"/>
              </a:spcBef>
              <a:spcAft>
                <a:spcPts val="1200"/>
              </a:spcAft>
              <a:buClr>
                <a:schemeClr val="tx2">
                  <a:lumMod val="60000"/>
                  <a:lumOff val="40000"/>
                </a:schemeClr>
              </a:buClr>
              <a:buFont typeface="Wingdings" panose="05000000000000000000" pitchFamily="2" charset="2"/>
              <a:buChar char="§"/>
              <a:defRPr/>
            </a:pPr>
            <a:r>
              <a:rPr lang="en-US" altLang="en-US" dirty="0">
                <a:solidFill>
                  <a:schemeClr val="accent3">
                    <a:lumMod val="50000"/>
                  </a:schemeClr>
                </a:solidFill>
                <a:ea typeface="MS PGothic" pitchFamily="34" charset="-128"/>
              </a:rPr>
              <a:t>Empower agencies to </a:t>
            </a:r>
            <a:r>
              <a:rPr lang="en-US" altLang="en-US" b="1" dirty="0">
                <a:solidFill>
                  <a:schemeClr val="accent3">
                    <a:lumMod val="50000"/>
                  </a:schemeClr>
                </a:solidFill>
                <a:ea typeface="MS PGothic" pitchFamily="34" charset="-128"/>
              </a:rPr>
              <a:t>self-discover data insights </a:t>
            </a:r>
            <a:r>
              <a:rPr lang="en-US" altLang="en-US" dirty="0">
                <a:solidFill>
                  <a:schemeClr val="accent3">
                    <a:lumMod val="50000"/>
                  </a:schemeClr>
                </a:solidFill>
                <a:ea typeface="MS PGothic" pitchFamily="34" charset="-128"/>
              </a:rPr>
              <a:t>for policy planning, operations and service delivery</a:t>
            </a:r>
            <a:endParaRPr lang="en-US" altLang="en-US" b="1" dirty="0">
              <a:solidFill>
                <a:schemeClr val="accent3">
                  <a:lumMod val="50000"/>
                </a:schemeClr>
              </a:solidFill>
              <a:ea typeface="MS PGothic" pitchFamily="34" charset="-128"/>
            </a:endParaRPr>
          </a:p>
          <a:p>
            <a:pPr marL="358775" indent="-358775">
              <a:spcBef>
                <a:spcPts val="600"/>
              </a:spcBef>
              <a:spcAft>
                <a:spcPts val="1200"/>
              </a:spcAft>
              <a:buClr>
                <a:schemeClr val="tx2">
                  <a:lumMod val="60000"/>
                  <a:lumOff val="40000"/>
                </a:schemeClr>
              </a:buClr>
              <a:buFont typeface="Wingdings" panose="05000000000000000000" pitchFamily="2" charset="2"/>
              <a:buChar char="§"/>
              <a:defRPr/>
            </a:pPr>
            <a:r>
              <a:rPr lang="en-US" altLang="en-US" dirty="0">
                <a:solidFill>
                  <a:schemeClr val="accent3">
                    <a:lumMod val="50000"/>
                  </a:schemeClr>
                </a:solidFill>
                <a:ea typeface="MS PGothic" pitchFamily="34" charset="-128"/>
              </a:rPr>
              <a:t>Streamline WOG processes by </a:t>
            </a:r>
            <a:r>
              <a:rPr lang="en-US" altLang="en-US" b="1" dirty="0" err="1">
                <a:solidFill>
                  <a:schemeClr val="accent3">
                    <a:lumMod val="50000"/>
                  </a:schemeClr>
                </a:solidFill>
                <a:ea typeface="MS PGothic" pitchFamily="34" charset="-128"/>
              </a:rPr>
              <a:t>productionising</a:t>
            </a:r>
            <a:r>
              <a:rPr lang="en-US" altLang="en-US" b="1" dirty="0">
                <a:solidFill>
                  <a:schemeClr val="accent3">
                    <a:lumMod val="50000"/>
                  </a:schemeClr>
                </a:solidFill>
                <a:ea typeface="MS PGothic" pitchFamily="34" charset="-128"/>
              </a:rPr>
              <a:t> and scaling AI/ ML models</a:t>
            </a:r>
          </a:p>
          <a:p>
            <a:pPr marL="358775" indent="-358775">
              <a:spcBef>
                <a:spcPts val="600"/>
              </a:spcBef>
              <a:spcAft>
                <a:spcPts val="1200"/>
              </a:spcAft>
              <a:buClr>
                <a:schemeClr val="tx2">
                  <a:lumMod val="60000"/>
                  <a:lumOff val="40000"/>
                </a:schemeClr>
              </a:buClr>
              <a:buFont typeface="Wingdings" panose="05000000000000000000" pitchFamily="2" charset="2"/>
              <a:buChar char="§"/>
              <a:defRPr/>
            </a:pPr>
            <a:r>
              <a:rPr lang="en-US" altLang="en-US" dirty="0">
                <a:solidFill>
                  <a:schemeClr val="accent3">
                    <a:lumMod val="50000"/>
                  </a:schemeClr>
                </a:solidFill>
                <a:ea typeface="MS PGothic" pitchFamily="34" charset="-128"/>
              </a:rPr>
              <a:t>Facilitate data comparability with the development of </a:t>
            </a:r>
            <a:r>
              <a:rPr lang="en-US" altLang="en-US" b="1" dirty="0">
                <a:solidFill>
                  <a:schemeClr val="accent3">
                    <a:lumMod val="50000"/>
                  </a:schemeClr>
                </a:solidFill>
                <a:ea typeface="MS PGothic" pitchFamily="34" charset="-128"/>
              </a:rPr>
              <a:t>national statistical classifications</a:t>
            </a:r>
          </a:p>
        </p:txBody>
      </p:sp>
      <p:grpSp>
        <p:nvGrpSpPr>
          <p:cNvPr id="4" name="Group 3">
            <a:extLst>
              <a:ext uri="{FF2B5EF4-FFF2-40B4-BE49-F238E27FC236}">
                <a16:creationId xmlns:a16="http://schemas.microsoft.com/office/drawing/2014/main" id="{2B8F9DD9-9931-2DA8-1076-D077971B1931}"/>
              </a:ext>
            </a:extLst>
          </p:cNvPr>
          <p:cNvGrpSpPr/>
          <p:nvPr/>
        </p:nvGrpSpPr>
        <p:grpSpPr>
          <a:xfrm>
            <a:off x="462730" y="2337659"/>
            <a:ext cx="2340000" cy="2340000"/>
            <a:chOff x="2166509" y="1498574"/>
            <a:chExt cx="2317686" cy="2317686"/>
          </a:xfrm>
        </p:grpSpPr>
        <p:sp>
          <p:nvSpPr>
            <p:cNvPr id="5" name="Oval 4">
              <a:extLst>
                <a:ext uri="{FF2B5EF4-FFF2-40B4-BE49-F238E27FC236}">
                  <a16:creationId xmlns:a16="http://schemas.microsoft.com/office/drawing/2014/main" id="{948E48C8-0418-9BB8-B654-ABAB400BCB42}"/>
                </a:ext>
              </a:extLst>
            </p:cNvPr>
            <p:cNvSpPr/>
            <p:nvPr/>
          </p:nvSpPr>
          <p:spPr>
            <a:xfrm>
              <a:off x="2166509" y="1498574"/>
              <a:ext cx="2317686" cy="2317686"/>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SG"/>
            </a:p>
          </p:txBody>
        </p:sp>
        <p:pic>
          <p:nvPicPr>
            <p:cNvPr id="6" name="Picture 5">
              <a:extLst>
                <a:ext uri="{FF2B5EF4-FFF2-40B4-BE49-F238E27FC236}">
                  <a16:creationId xmlns:a16="http://schemas.microsoft.com/office/drawing/2014/main" id="{DC1C2C2E-3308-5B20-DC54-BD30C6FF2340}"/>
                </a:ext>
              </a:extLst>
            </p:cNvPr>
            <p:cNvPicPr>
              <a:picLocks noChangeAspect="1"/>
            </p:cNvPicPr>
            <p:nvPr/>
          </p:nvPicPr>
          <p:blipFill>
            <a:blip r:embed="rId3">
              <a:biLevel thresh="25000"/>
              <a:extLst>
                <a:ext uri="{28A0092B-C50C-407E-A947-70E740481C1C}">
                  <a14:useLocalDpi xmlns:a14="http://schemas.microsoft.com/office/drawing/2010/main" val="0"/>
                </a:ext>
              </a:extLst>
            </a:blip>
            <a:stretch>
              <a:fillRect/>
            </a:stretch>
          </p:blipFill>
          <p:spPr>
            <a:xfrm>
              <a:off x="2592703" y="1819360"/>
              <a:ext cx="1511432" cy="1445237"/>
            </a:xfrm>
            <a:prstGeom prst="rect">
              <a:avLst/>
            </a:prstGeom>
          </p:spPr>
        </p:pic>
      </p:grpSp>
    </p:spTree>
    <p:extLst>
      <p:ext uri="{BB962C8B-B14F-4D97-AF65-F5344CB8AC3E}">
        <p14:creationId xmlns:p14="http://schemas.microsoft.com/office/powerpoint/2010/main" val="99419489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2CFC8F2-15AB-3056-3C57-94F539EF292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F4CFC27-4D37-19E0-0FD6-BF7A8BFAC5F8}"/>
              </a:ext>
            </a:extLst>
          </p:cNvPr>
          <p:cNvSpPr>
            <a:spLocks noGrp="1"/>
          </p:cNvSpPr>
          <p:nvPr>
            <p:ph type="title" idx="4294967295"/>
          </p:nvPr>
        </p:nvSpPr>
        <p:spPr>
          <a:xfrm>
            <a:off x="557213" y="114300"/>
            <a:ext cx="11634787" cy="1325563"/>
          </a:xfrm>
        </p:spPr>
        <p:txBody>
          <a:bodyPr>
            <a:normAutofit/>
          </a:bodyPr>
          <a:lstStyle/>
          <a:p>
            <a:r>
              <a:rPr lang="en-SG" dirty="0"/>
              <a:t>Meeting Data Needs of Whole-of-Government</a:t>
            </a:r>
          </a:p>
        </p:txBody>
      </p:sp>
      <p:grpSp>
        <p:nvGrpSpPr>
          <p:cNvPr id="4" name="Group 3">
            <a:extLst>
              <a:ext uri="{FF2B5EF4-FFF2-40B4-BE49-F238E27FC236}">
                <a16:creationId xmlns:a16="http://schemas.microsoft.com/office/drawing/2014/main" id="{A22DBF09-3739-9653-ED7A-F439AE2785E9}"/>
              </a:ext>
            </a:extLst>
          </p:cNvPr>
          <p:cNvGrpSpPr/>
          <p:nvPr/>
        </p:nvGrpSpPr>
        <p:grpSpPr>
          <a:xfrm>
            <a:off x="462730" y="2337659"/>
            <a:ext cx="2340000" cy="2340000"/>
            <a:chOff x="2166509" y="1498574"/>
            <a:chExt cx="2317686" cy="2317686"/>
          </a:xfrm>
        </p:grpSpPr>
        <p:sp>
          <p:nvSpPr>
            <p:cNvPr id="5" name="Oval 4">
              <a:extLst>
                <a:ext uri="{FF2B5EF4-FFF2-40B4-BE49-F238E27FC236}">
                  <a16:creationId xmlns:a16="http://schemas.microsoft.com/office/drawing/2014/main" id="{A5289032-BD77-4FD5-FF51-2369298205A5}"/>
                </a:ext>
              </a:extLst>
            </p:cNvPr>
            <p:cNvSpPr/>
            <p:nvPr/>
          </p:nvSpPr>
          <p:spPr>
            <a:xfrm>
              <a:off x="2166509" y="1498574"/>
              <a:ext cx="2317686" cy="2317686"/>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SG"/>
            </a:p>
          </p:txBody>
        </p:sp>
        <p:pic>
          <p:nvPicPr>
            <p:cNvPr id="6" name="Picture 5">
              <a:extLst>
                <a:ext uri="{FF2B5EF4-FFF2-40B4-BE49-F238E27FC236}">
                  <a16:creationId xmlns:a16="http://schemas.microsoft.com/office/drawing/2014/main" id="{9C7AD8E1-7C2D-8F92-08C5-7583378D5496}"/>
                </a:ext>
              </a:extLst>
            </p:cNvPr>
            <p:cNvPicPr>
              <a:picLocks noChangeAspect="1"/>
            </p:cNvPicPr>
            <p:nvPr/>
          </p:nvPicPr>
          <p:blipFill>
            <a:blip r:embed="rId3">
              <a:biLevel thresh="25000"/>
              <a:extLst>
                <a:ext uri="{28A0092B-C50C-407E-A947-70E740481C1C}">
                  <a14:useLocalDpi xmlns:a14="http://schemas.microsoft.com/office/drawing/2010/main" val="0"/>
                </a:ext>
              </a:extLst>
            </a:blip>
            <a:stretch>
              <a:fillRect/>
            </a:stretch>
          </p:blipFill>
          <p:spPr>
            <a:xfrm>
              <a:off x="2592703" y="1819360"/>
              <a:ext cx="1511432" cy="1445237"/>
            </a:xfrm>
            <a:prstGeom prst="rect">
              <a:avLst/>
            </a:prstGeom>
          </p:spPr>
        </p:pic>
      </p:grpSp>
      <p:sp>
        <p:nvSpPr>
          <p:cNvPr id="7" name="TextBox 6">
            <a:extLst>
              <a:ext uri="{FF2B5EF4-FFF2-40B4-BE49-F238E27FC236}">
                <a16:creationId xmlns:a16="http://schemas.microsoft.com/office/drawing/2014/main" id="{9AF8049B-96A2-A942-EB90-71FB2996D3DA}"/>
              </a:ext>
            </a:extLst>
          </p:cNvPr>
          <p:cNvSpPr txBox="1"/>
          <p:nvPr/>
        </p:nvSpPr>
        <p:spPr>
          <a:xfrm>
            <a:off x="3172178" y="1893667"/>
            <a:ext cx="8813496" cy="923330"/>
          </a:xfrm>
          <a:prstGeom prst="rect">
            <a:avLst/>
          </a:prstGeom>
          <a:noFill/>
        </p:spPr>
        <p:txBody>
          <a:bodyPr wrap="square" rtlCol="0">
            <a:spAutoFit/>
          </a:bodyPr>
          <a:lstStyle/>
          <a:p>
            <a:pPr marL="358775" indent="-358775">
              <a:spcBef>
                <a:spcPts val="600"/>
              </a:spcBef>
              <a:spcAft>
                <a:spcPts val="1200"/>
              </a:spcAft>
              <a:buClr>
                <a:schemeClr val="tx2">
                  <a:lumMod val="60000"/>
                  <a:lumOff val="40000"/>
                </a:schemeClr>
              </a:buClr>
              <a:buFont typeface="Wingdings" panose="05000000000000000000" pitchFamily="2" charset="2"/>
              <a:buChar char="§"/>
              <a:defRPr/>
            </a:pPr>
            <a:r>
              <a:rPr lang="en-US" altLang="en-US" dirty="0">
                <a:solidFill>
                  <a:schemeClr val="accent3">
                    <a:lumMod val="50000"/>
                  </a:schemeClr>
                </a:solidFill>
                <a:ea typeface="MS PGothic" pitchFamily="34" charset="-128"/>
              </a:rPr>
              <a:t>Scale up capabilities by leveraging the </a:t>
            </a:r>
            <a:r>
              <a:rPr lang="en-US" altLang="en-US" b="1" dirty="0">
                <a:solidFill>
                  <a:schemeClr val="accent3">
                    <a:lumMod val="50000"/>
                  </a:schemeClr>
                </a:solidFill>
                <a:ea typeface="MS PGothic" pitchFamily="34" charset="-128"/>
              </a:rPr>
              <a:t>Statistics and Data Management Competency Framework</a:t>
            </a:r>
            <a:r>
              <a:rPr lang="en-US" altLang="en-US" dirty="0">
                <a:solidFill>
                  <a:schemeClr val="accent3">
                    <a:lumMod val="50000"/>
                  </a:schemeClr>
                </a:solidFill>
                <a:ea typeface="MS PGothic" pitchFamily="34" charset="-128"/>
              </a:rPr>
              <a:t> to tailor learning opportunities for public officers through the </a:t>
            </a:r>
            <a:r>
              <a:rPr lang="en-US" altLang="en-US" b="1" dirty="0">
                <a:solidFill>
                  <a:schemeClr val="accent3">
                    <a:lumMod val="50000"/>
                  </a:schemeClr>
                </a:solidFill>
                <a:ea typeface="MS PGothic" pitchFamily="34" charset="-128"/>
              </a:rPr>
              <a:t>DOS Academy</a:t>
            </a:r>
            <a:endParaRPr lang="en-US" altLang="en-US" dirty="0">
              <a:solidFill>
                <a:schemeClr val="accent3">
                  <a:lumMod val="50000"/>
                </a:schemeClr>
              </a:solidFill>
              <a:ea typeface="MS PGothic" pitchFamily="34" charset="-128"/>
            </a:endParaRPr>
          </a:p>
        </p:txBody>
      </p:sp>
      <p:pic>
        <p:nvPicPr>
          <p:cNvPr id="9" name="Picture 8">
            <a:extLst>
              <a:ext uri="{FF2B5EF4-FFF2-40B4-BE49-F238E27FC236}">
                <a16:creationId xmlns:a16="http://schemas.microsoft.com/office/drawing/2014/main" id="{34243EE5-223A-75EB-C767-ABF77A4ECAC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973066" y="3005811"/>
            <a:ext cx="5590541" cy="2550429"/>
          </a:xfrm>
          <a:prstGeom prst="rect">
            <a:avLst/>
          </a:prstGeom>
          <a:ln>
            <a:noFill/>
          </a:ln>
          <a:effectLst>
            <a:outerShdw blurRad="292100" dist="139700" dir="2700000" algn="tl" rotWithShape="0">
              <a:srgbClr val="333333">
                <a:alpha val="65000"/>
              </a:srgbClr>
            </a:outerShdw>
          </a:effectLst>
        </p:spPr>
      </p:pic>
      <p:pic>
        <p:nvPicPr>
          <p:cNvPr id="3" name="Picture 2">
            <a:extLst>
              <a:ext uri="{FF2B5EF4-FFF2-40B4-BE49-F238E27FC236}">
                <a16:creationId xmlns:a16="http://schemas.microsoft.com/office/drawing/2014/main" id="{1CB291FF-6151-77EB-3154-662226EB28E9}"/>
              </a:ext>
            </a:extLst>
          </p:cNvPr>
          <p:cNvPicPr>
            <a:picLocks noChangeAspect="1"/>
          </p:cNvPicPr>
          <p:nvPr/>
        </p:nvPicPr>
        <p:blipFill>
          <a:blip r:embed="rId5"/>
          <a:stretch>
            <a:fillRect/>
          </a:stretch>
        </p:blipFill>
        <p:spPr>
          <a:xfrm>
            <a:off x="3836600" y="3310684"/>
            <a:ext cx="1626254" cy="1620000"/>
          </a:xfrm>
          <a:prstGeom prst="rect">
            <a:avLst/>
          </a:prstGeom>
        </p:spPr>
      </p:pic>
    </p:spTree>
    <p:extLst>
      <p:ext uri="{BB962C8B-B14F-4D97-AF65-F5344CB8AC3E}">
        <p14:creationId xmlns:p14="http://schemas.microsoft.com/office/powerpoint/2010/main" val="393175277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77D85F4-DEA7-EF46-32DC-65F0555C44FF}"/>
            </a:ext>
          </a:extLst>
        </p:cNvPr>
        <p:cNvGrpSpPr/>
        <p:nvPr/>
      </p:nvGrpSpPr>
      <p:grpSpPr>
        <a:xfrm>
          <a:off x="0" y="0"/>
          <a:ext cx="0" cy="0"/>
          <a:chOff x="0" y="0"/>
          <a:chExt cx="0" cy="0"/>
        </a:xfrm>
      </p:grpSpPr>
      <p:sp>
        <p:nvSpPr>
          <p:cNvPr id="4" name="Rectangle: Rounded Corners 3">
            <a:extLst>
              <a:ext uri="{FF2B5EF4-FFF2-40B4-BE49-F238E27FC236}">
                <a16:creationId xmlns:a16="http://schemas.microsoft.com/office/drawing/2014/main" id="{5079899E-8FCD-5432-2E0E-CC28276C7940}"/>
              </a:ext>
            </a:extLst>
          </p:cNvPr>
          <p:cNvSpPr/>
          <p:nvPr/>
        </p:nvSpPr>
        <p:spPr>
          <a:xfrm>
            <a:off x="562126" y="3210440"/>
            <a:ext cx="11196642" cy="1280686"/>
          </a:xfrm>
          <a:prstGeom prst="roundRect">
            <a:avLst/>
          </a:prstGeom>
          <a:noFill/>
          <a:ln>
            <a:solidFill>
              <a:schemeClr val="accent6"/>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SG"/>
          </a:p>
        </p:txBody>
      </p:sp>
      <p:cxnSp>
        <p:nvCxnSpPr>
          <p:cNvPr id="85" name="Straight Connector 84">
            <a:extLst>
              <a:ext uri="{FF2B5EF4-FFF2-40B4-BE49-F238E27FC236}">
                <a16:creationId xmlns:a16="http://schemas.microsoft.com/office/drawing/2014/main" id="{B9C71AEE-0A71-F375-426D-FCDA84ACAB1A}"/>
              </a:ext>
            </a:extLst>
          </p:cNvPr>
          <p:cNvCxnSpPr>
            <a:cxnSpLocks/>
            <a:endCxn id="80" idx="0"/>
          </p:cNvCxnSpPr>
          <p:nvPr/>
        </p:nvCxnSpPr>
        <p:spPr>
          <a:xfrm>
            <a:off x="9432439" y="4546881"/>
            <a:ext cx="499511" cy="299914"/>
          </a:xfrm>
          <a:prstGeom prst="line">
            <a:avLst/>
          </a:prstGeom>
          <a:ln w="28575">
            <a:solidFill>
              <a:srgbClr val="F7B99F"/>
            </a:solidFill>
          </a:ln>
        </p:spPr>
        <p:style>
          <a:lnRef idx="2">
            <a:schemeClr val="accent1"/>
          </a:lnRef>
          <a:fillRef idx="0">
            <a:schemeClr val="accent1"/>
          </a:fillRef>
          <a:effectRef idx="1">
            <a:schemeClr val="accent1"/>
          </a:effectRef>
          <a:fontRef idx="minor">
            <a:schemeClr val="tx1"/>
          </a:fontRef>
        </p:style>
      </p:cxnSp>
      <p:sp>
        <p:nvSpPr>
          <p:cNvPr id="14" name="Title 7">
            <a:extLst>
              <a:ext uri="{FF2B5EF4-FFF2-40B4-BE49-F238E27FC236}">
                <a16:creationId xmlns:a16="http://schemas.microsoft.com/office/drawing/2014/main" id="{963D7876-A37D-6B69-BA90-24FC40645605}"/>
              </a:ext>
            </a:extLst>
          </p:cNvPr>
          <p:cNvSpPr>
            <a:spLocks noGrp="1"/>
          </p:cNvSpPr>
          <p:nvPr>
            <p:ph type="title"/>
          </p:nvPr>
        </p:nvSpPr>
        <p:spPr>
          <a:xfrm>
            <a:off x="433232" y="180189"/>
            <a:ext cx="11593512" cy="810568"/>
          </a:xfrm>
        </p:spPr>
        <p:txBody>
          <a:bodyPr>
            <a:noAutofit/>
          </a:bodyPr>
          <a:lstStyle/>
          <a:p>
            <a:r>
              <a:rPr lang="en-US" sz="3200" dirty="0"/>
              <a:t>Strengthening partnerships with RSUs and administrative data agencies</a:t>
            </a:r>
          </a:p>
        </p:txBody>
      </p:sp>
      <p:sp>
        <p:nvSpPr>
          <p:cNvPr id="17" name="TextBox 16">
            <a:extLst>
              <a:ext uri="{FF2B5EF4-FFF2-40B4-BE49-F238E27FC236}">
                <a16:creationId xmlns:a16="http://schemas.microsoft.com/office/drawing/2014/main" id="{AA7B8D49-55CE-9E36-4457-A181A5EB9693}"/>
              </a:ext>
            </a:extLst>
          </p:cNvPr>
          <p:cNvSpPr txBox="1"/>
          <p:nvPr/>
        </p:nvSpPr>
        <p:spPr>
          <a:xfrm>
            <a:off x="445114" y="2697337"/>
            <a:ext cx="6704131" cy="523220"/>
          </a:xfrm>
          <a:prstGeom prst="rect">
            <a:avLst/>
          </a:prstGeom>
          <a:noFill/>
        </p:spPr>
        <p:txBody>
          <a:bodyPr wrap="square" rtlCol="0">
            <a:spAutoFit/>
          </a:bodyPr>
          <a:lstStyle/>
          <a:p>
            <a:r>
              <a:rPr lang="en-US" sz="2800" dirty="0">
                <a:solidFill>
                  <a:schemeClr val="accent3">
                    <a:lumMod val="50000"/>
                  </a:schemeClr>
                </a:solidFill>
              </a:rPr>
              <a:t>As </a:t>
            </a:r>
            <a:r>
              <a:rPr lang="en-US" sz="2800" b="1" dirty="0">
                <a:solidFill>
                  <a:schemeClr val="accent3">
                    <a:lumMod val="50000"/>
                  </a:schemeClr>
                </a:solidFill>
              </a:rPr>
              <a:t>National Statistical Coordinator</a:t>
            </a:r>
            <a:endParaRPr lang="en-US" sz="2800" dirty="0">
              <a:solidFill>
                <a:schemeClr val="accent3">
                  <a:lumMod val="50000"/>
                </a:schemeClr>
              </a:solidFill>
            </a:endParaRPr>
          </a:p>
        </p:txBody>
      </p:sp>
      <p:sp>
        <p:nvSpPr>
          <p:cNvPr id="3" name="TextBox 2">
            <a:extLst>
              <a:ext uri="{FF2B5EF4-FFF2-40B4-BE49-F238E27FC236}">
                <a16:creationId xmlns:a16="http://schemas.microsoft.com/office/drawing/2014/main" id="{FF947EA7-C8D3-F16A-7489-2B44FD48D5F6}"/>
              </a:ext>
            </a:extLst>
          </p:cNvPr>
          <p:cNvSpPr txBox="1"/>
          <p:nvPr/>
        </p:nvSpPr>
        <p:spPr>
          <a:xfrm>
            <a:off x="433231" y="1115829"/>
            <a:ext cx="11593513" cy="923330"/>
          </a:xfrm>
          <a:prstGeom prst="rect">
            <a:avLst/>
          </a:prstGeom>
          <a:noFill/>
        </p:spPr>
        <p:txBody>
          <a:bodyPr wrap="square" rtlCol="0">
            <a:spAutoFit/>
          </a:bodyPr>
          <a:lstStyle/>
          <a:p>
            <a:r>
              <a:rPr lang="en-US" b="1" dirty="0" err="1">
                <a:solidFill>
                  <a:schemeClr val="accent3">
                    <a:lumMod val="50000"/>
                  </a:schemeClr>
                </a:solidFill>
              </a:rPr>
              <a:t>Decentralised</a:t>
            </a:r>
            <a:r>
              <a:rPr lang="en-US" b="1" dirty="0">
                <a:solidFill>
                  <a:schemeClr val="accent3">
                    <a:lumMod val="50000"/>
                  </a:schemeClr>
                </a:solidFill>
              </a:rPr>
              <a:t> statistical system</a:t>
            </a:r>
            <a:r>
              <a:rPr lang="en-US" dirty="0">
                <a:solidFill>
                  <a:schemeClr val="accent3">
                    <a:lumMod val="50000"/>
                  </a:schemeClr>
                </a:solidFill>
              </a:rPr>
              <a:t>; official statistics on the Singapore economy and population are produced by DOS, while Research and Statistics Units (RSUs) in other government agencies produce statistics under their subject matter purview.</a:t>
            </a:r>
          </a:p>
        </p:txBody>
      </p:sp>
      <p:pic>
        <p:nvPicPr>
          <p:cNvPr id="32" name="Graphic 31" descr="Badge 1 with solid fill">
            <a:extLst>
              <a:ext uri="{FF2B5EF4-FFF2-40B4-BE49-F238E27FC236}">
                <a16:creationId xmlns:a16="http://schemas.microsoft.com/office/drawing/2014/main" id="{3EF6A3B2-666A-EDC0-00AE-60DC78C429E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95177" y="3363656"/>
            <a:ext cx="776494" cy="776494"/>
          </a:xfrm>
          <a:prstGeom prst="rect">
            <a:avLst/>
          </a:prstGeom>
        </p:spPr>
      </p:pic>
      <p:pic>
        <p:nvPicPr>
          <p:cNvPr id="40" name="Graphic 39" descr="Badge with solid fill">
            <a:extLst>
              <a:ext uri="{FF2B5EF4-FFF2-40B4-BE49-F238E27FC236}">
                <a16:creationId xmlns:a16="http://schemas.microsoft.com/office/drawing/2014/main" id="{405FA4D0-E9CE-D035-E03D-8563AE523C04}"/>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4079282" y="3320752"/>
            <a:ext cx="799200" cy="799200"/>
          </a:xfrm>
          <a:prstGeom prst="rect">
            <a:avLst/>
          </a:prstGeom>
        </p:spPr>
      </p:pic>
      <p:sp>
        <p:nvSpPr>
          <p:cNvPr id="44" name="TextBox 43">
            <a:extLst>
              <a:ext uri="{FF2B5EF4-FFF2-40B4-BE49-F238E27FC236}">
                <a16:creationId xmlns:a16="http://schemas.microsoft.com/office/drawing/2014/main" id="{ECCCC8E9-F481-E835-5B13-D3BE385F95C5}"/>
              </a:ext>
            </a:extLst>
          </p:cNvPr>
          <p:cNvSpPr txBox="1"/>
          <p:nvPr/>
        </p:nvSpPr>
        <p:spPr>
          <a:xfrm>
            <a:off x="1285284" y="3455840"/>
            <a:ext cx="3044344" cy="646331"/>
          </a:xfrm>
          <a:prstGeom prst="rect">
            <a:avLst/>
          </a:prstGeom>
          <a:noFill/>
        </p:spPr>
        <p:txBody>
          <a:bodyPr wrap="square" rtlCol="0">
            <a:spAutoFit/>
          </a:bodyPr>
          <a:lstStyle/>
          <a:p>
            <a:r>
              <a:rPr lang="en-US" dirty="0">
                <a:solidFill>
                  <a:schemeClr val="accent3">
                    <a:lumMod val="50000"/>
                  </a:schemeClr>
                </a:solidFill>
              </a:rPr>
              <a:t>Engage public sector data users and suppliers</a:t>
            </a:r>
          </a:p>
        </p:txBody>
      </p:sp>
      <p:sp>
        <p:nvSpPr>
          <p:cNvPr id="46" name="TextBox 45">
            <a:extLst>
              <a:ext uri="{FF2B5EF4-FFF2-40B4-BE49-F238E27FC236}">
                <a16:creationId xmlns:a16="http://schemas.microsoft.com/office/drawing/2014/main" id="{A06E595A-9D04-3234-D0FD-DA01147FDB8C}"/>
              </a:ext>
            </a:extLst>
          </p:cNvPr>
          <p:cNvSpPr txBox="1"/>
          <p:nvPr/>
        </p:nvSpPr>
        <p:spPr>
          <a:xfrm>
            <a:off x="4788016" y="3439526"/>
            <a:ext cx="2952315" cy="646331"/>
          </a:xfrm>
          <a:prstGeom prst="rect">
            <a:avLst/>
          </a:prstGeom>
          <a:noFill/>
        </p:spPr>
        <p:txBody>
          <a:bodyPr wrap="square">
            <a:spAutoFit/>
          </a:bodyPr>
          <a:lstStyle/>
          <a:p>
            <a:r>
              <a:rPr lang="en-US" dirty="0">
                <a:solidFill>
                  <a:schemeClr val="accent3">
                    <a:lumMod val="50000"/>
                  </a:schemeClr>
                </a:solidFill>
              </a:rPr>
              <a:t>Provide advice on statistical subject matters</a:t>
            </a:r>
            <a:endParaRPr lang="en-SG" dirty="0"/>
          </a:p>
        </p:txBody>
      </p:sp>
      <p:pic>
        <p:nvPicPr>
          <p:cNvPr id="68" name="Graphic 67" descr="Badge 3 with solid fill">
            <a:extLst>
              <a:ext uri="{FF2B5EF4-FFF2-40B4-BE49-F238E27FC236}">
                <a16:creationId xmlns:a16="http://schemas.microsoft.com/office/drawing/2014/main" id="{B9CD4B04-3B17-DB39-03D8-7B10DBEEA934}"/>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7942627" y="3245371"/>
            <a:ext cx="856800" cy="856800"/>
          </a:xfrm>
          <a:prstGeom prst="rect">
            <a:avLst/>
          </a:prstGeom>
        </p:spPr>
      </p:pic>
      <p:sp>
        <p:nvSpPr>
          <p:cNvPr id="70" name="TextBox 69">
            <a:extLst>
              <a:ext uri="{FF2B5EF4-FFF2-40B4-BE49-F238E27FC236}">
                <a16:creationId xmlns:a16="http://schemas.microsoft.com/office/drawing/2014/main" id="{1755F669-4581-8375-C722-9A35C7CD6FCB}"/>
              </a:ext>
            </a:extLst>
          </p:cNvPr>
          <p:cNvSpPr txBox="1"/>
          <p:nvPr/>
        </p:nvSpPr>
        <p:spPr>
          <a:xfrm>
            <a:off x="8680235" y="3266195"/>
            <a:ext cx="3346510" cy="1200329"/>
          </a:xfrm>
          <a:prstGeom prst="rect">
            <a:avLst/>
          </a:prstGeom>
          <a:noFill/>
        </p:spPr>
        <p:txBody>
          <a:bodyPr wrap="square">
            <a:spAutoFit/>
          </a:bodyPr>
          <a:lstStyle/>
          <a:p>
            <a:r>
              <a:rPr lang="en-US" dirty="0">
                <a:solidFill>
                  <a:schemeClr val="accent3">
                    <a:lumMod val="50000"/>
                  </a:schemeClr>
                </a:solidFill>
              </a:rPr>
              <a:t>Set common standards, and develop and promote the observance of national statistical standards</a:t>
            </a:r>
            <a:endParaRPr lang="en-SG" dirty="0"/>
          </a:p>
        </p:txBody>
      </p:sp>
      <p:sp>
        <p:nvSpPr>
          <p:cNvPr id="71" name="Rectangle: Rounded Corners 70">
            <a:extLst>
              <a:ext uri="{FF2B5EF4-FFF2-40B4-BE49-F238E27FC236}">
                <a16:creationId xmlns:a16="http://schemas.microsoft.com/office/drawing/2014/main" id="{BE052928-0EF4-39CB-7F6A-EB50FCC707BF}"/>
              </a:ext>
            </a:extLst>
          </p:cNvPr>
          <p:cNvSpPr/>
          <p:nvPr/>
        </p:nvSpPr>
        <p:spPr>
          <a:xfrm>
            <a:off x="584830" y="4848923"/>
            <a:ext cx="3575379" cy="1615298"/>
          </a:xfrm>
          <a:prstGeom prst="roundRect">
            <a:avLst>
              <a:gd name="adj" fmla="val 8538"/>
            </a:avLst>
          </a:prstGeom>
          <a:gradFill flip="none" rotWithShape="1">
            <a:gsLst>
              <a:gs pos="100000">
                <a:schemeClr val="accent2">
                  <a:lumMod val="40000"/>
                  <a:lumOff val="60000"/>
                  <a:tint val="66000"/>
                  <a:satMod val="160000"/>
                </a:schemeClr>
              </a:gs>
              <a:gs pos="0">
                <a:schemeClr val="accent2">
                  <a:lumMod val="60000"/>
                  <a:lumOff val="40000"/>
                </a:schemeClr>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SG"/>
          </a:p>
        </p:txBody>
      </p:sp>
      <p:sp>
        <p:nvSpPr>
          <p:cNvPr id="73" name="TextBox 72">
            <a:extLst>
              <a:ext uri="{FF2B5EF4-FFF2-40B4-BE49-F238E27FC236}">
                <a16:creationId xmlns:a16="http://schemas.microsoft.com/office/drawing/2014/main" id="{2DB57C5F-6160-DE19-7C41-36034B9A7DCA}"/>
              </a:ext>
            </a:extLst>
          </p:cNvPr>
          <p:cNvSpPr txBox="1"/>
          <p:nvPr/>
        </p:nvSpPr>
        <p:spPr>
          <a:xfrm>
            <a:off x="562126" y="4894561"/>
            <a:ext cx="3575379" cy="1569660"/>
          </a:xfrm>
          <a:prstGeom prst="rect">
            <a:avLst/>
          </a:prstGeom>
          <a:noFill/>
        </p:spPr>
        <p:txBody>
          <a:bodyPr wrap="square" rtlCol="0">
            <a:spAutoFit/>
          </a:bodyPr>
          <a:lstStyle/>
          <a:p>
            <a:pPr algn="ctr"/>
            <a:r>
              <a:rPr lang="en-SG" sz="1600" dirty="0">
                <a:solidFill>
                  <a:schemeClr val="accent4"/>
                </a:solidFill>
                <a:latin typeface="Aptos SemiBold" panose="020B0004020202020204" pitchFamily="34" charset="0"/>
              </a:rPr>
              <a:t>Maintain </a:t>
            </a:r>
            <a:r>
              <a:rPr lang="en-SG" sz="1600" dirty="0">
                <a:solidFill>
                  <a:schemeClr val="accent6"/>
                </a:solidFill>
                <a:latin typeface="Aptos SemiBold" panose="020B0004020202020204" pitchFamily="34" charset="0"/>
              </a:rPr>
              <a:t>national statistical standards and classifications </a:t>
            </a:r>
            <a:r>
              <a:rPr lang="en-SG" sz="1600" dirty="0">
                <a:solidFill>
                  <a:schemeClr val="accent4"/>
                </a:solidFill>
                <a:latin typeface="Aptos SemiBold" panose="020B0004020202020204" pitchFamily="34" charset="0"/>
              </a:rPr>
              <a:t>(e.g., Singapore Standard Industrial Classification) to ensure consistent framework for data collection and analyses across WOG.</a:t>
            </a:r>
          </a:p>
        </p:txBody>
      </p:sp>
      <p:cxnSp>
        <p:nvCxnSpPr>
          <p:cNvPr id="75" name="Straight Connector 74">
            <a:extLst>
              <a:ext uri="{FF2B5EF4-FFF2-40B4-BE49-F238E27FC236}">
                <a16:creationId xmlns:a16="http://schemas.microsoft.com/office/drawing/2014/main" id="{D3DF9317-6F18-0FF2-39B4-E72A361B2155}"/>
              </a:ext>
            </a:extLst>
          </p:cNvPr>
          <p:cNvCxnSpPr>
            <a:cxnSpLocks/>
            <a:endCxn id="71" idx="0"/>
          </p:cNvCxnSpPr>
          <p:nvPr/>
        </p:nvCxnSpPr>
        <p:spPr>
          <a:xfrm flipH="1">
            <a:off x="2372520" y="4536764"/>
            <a:ext cx="515646" cy="312159"/>
          </a:xfrm>
          <a:prstGeom prst="line">
            <a:avLst/>
          </a:prstGeom>
          <a:ln w="28575">
            <a:solidFill>
              <a:srgbClr val="F7B99F"/>
            </a:solidFill>
          </a:ln>
        </p:spPr>
        <p:style>
          <a:lnRef idx="2">
            <a:schemeClr val="accent1"/>
          </a:lnRef>
          <a:fillRef idx="0">
            <a:schemeClr val="accent1"/>
          </a:fillRef>
          <a:effectRef idx="1">
            <a:schemeClr val="accent1"/>
          </a:effectRef>
          <a:fontRef idx="minor">
            <a:schemeClr val="tx1"/>
          </a:fontRef>
        </p:style>
      </p:cxnSp>
      <p:sp>
        <p:nvSpPr>
          <p:cNvPr id="76" name="Rectangle: Rounded Corners 75">
            <a:extLst>
              <a:ext uri="{FF2B5EF4-FFF2-40B4-BE49-F238E27FC236}">
                <a16:creationId xmlns:a16="http://schemas.microsoft.com/office/drawing/2014/main" id="{F0C860BB-7BB7-8535-44E3-53BCA135606D}"/>
              </a:ext>
            </a:extLst>
          </p:cNvPr>
          <p:cNvSpPr/>
          <p:nvPr/>
        </p:nvSpPr>
        <p:spPr>
          <a:xfrm>
            <a:off x="4432613" y="4871742"/>
            <a:ext cx="3455378" cy="1615298"/>
          </a:xfrm>
          <a:prstGeom prst="roundRect">
            <a:avLst>
              <a:gd name="adj" fmla="val 8538"/>
            </a:avLst>
          </a:prstGeom>
          <a:gradFill>
            <a:gsLst>
              <a:gs pos="100000">
                <a:schemeClr val="accent2">
                  <a:lumMod val="40000"/>
                  <a:lumOff val="60000"/>
                  <a:tint val="66000"/>
                  <a:satMod val="160000"/>
                </a:schemeClr>
              </a:gs>
              <a:gs pos="0">
                <a:schemeClr val="accent2">
                  <a:lumMod val="60000"/>
                  <a:lumOff val="40000"/>
                </a:schemeClr>
              </a:gs>
            </a:gsLs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SG"/>
          </a:p>
        </p:txBody>
      </p:sp>
      <p:sp>
        <p:nvSpPr>
          <p:cNvPr id="77" name="TextBox 76">
            <a:extLst>
              <a:ext uri="{FF2B5EF4-FFF2-40B4-BE49-F238E27FC236}">
                <a16:creationId xmlns:a16="http://schemas.microsoft.com/office/drawing/2014/main" id="{1A1B23DD-03EF-697C-CF75-40F8A476E19B}"/>
              </a:ext>
            </a:extLst>
          </p:cNvPr>
          <p:cNvSpPr txBox="1"/>
          <p:nvPr/>
        </p:nvSpPr>
        <p:spPr>
          <a:xfrm>
            <a:off x="4396814" y="5087089"/>
            <a:ext cx="3526976" cy="1077218"/>
          </a:xfrm>
          <a:prstGeom prst="rect">
            <a:avLst/>
          </a:prstGeom>
          <a:noFill/>
        </p:spPr>
        <p:txBody>
          <a:bodyPr wrap="square" rtlCol="0">
            <a:spAutoFit/>
          </a:bodyPr>
          <a:lstStyle/>
          <a:p>
            <a:pPr algn="ctr"/>
            <a:r>
              <a:rPr lang="en-US" sz="1600" dirty="0">
                <a:solidFill>
                  <a:schemeClr val="tx2"/>
                </a:solidFill>
                <a:latin typeface="Aptos SemiBold" panose="020B0004020202020204" pitchFamily="34" charset="0"/>
              </a:rPr>
              <a:t>Developed </a:t>
            </a:r>
            <a:r>
              <a:rPr lang="en-US" sz="1600" dirty="0">
                <a:solidFill>
                  <a:schemeClr val="accent6"/>
                </a:solidFill>
                <a:latin typeface="Aptos SemiBold" panose="020B0004020202020204" pitchFamily="34" charset="0"/>
              </a:rPr>
              <a:t>Statistical Best Practice (SBP) Handbook </a:t>
            </a:r>
            <a:r>
              <a:rPr lang="en-US" sz="1600" dirty="0">
                <a:solidFill>
                  <a:schemeClr val="tx2"/>
                </a:solidFill>
                <a:latin typeface="Aptos SemiBold" panose="020B0004020202020204" pitchFamily="34" charset="0"/>
              </a:rPr>
              <a:t>which provides comprehensive guidance on the end-to-end statistical processes.</a:t>
            </a:r>
          </a:p>
        </p:txBody>
      </p:sp>
      <p:cxnSp>
        <p:nvCxnSpPr>
          <p:cNvPr id="79" name="Straight Connector 78">
            <a:extLst>
              <a:ext uri="{FF2B5EF4-FFF2-40B4-BE49-F238E27FC236}">
                <a16:creationId xmlns:a16="http://schemas.microsoft.com/office/drawing/2014/main" id="{A64BB5DC-C5D7-CCDD-9DE4-03DC581C0A90}"/>
              </a:ext>
            </a:extLst>
          </p:cNvPr>
          <p:cNvCxnSpPr>
            <a:cxnSpLocks/>
            <a:stCxn id="4" idx="2"/>
            <a:endCxn id="76" idx="0"/>
          </p:cNvCxnSpPr>
          <p:nvPr/>
        </p:nvCxnSpPr>
        <p:spPr>
          <a:xfrm flipH="1">
            <a:off x="6160302" y="4491126"/>
            <a:ext cx="145" cy="380616"/>
          </a:xfrm>
          <a:prstGeom prst="line">
            <a:avLst/>
          </a:prstGeom>
          <a:ln w="28575">
            <a:solidFill>
              <a:srgbClr val="F7B99F"/>
            </a:solidFill>
          </a:ln>
        </p:spPr>
        <p:style>
          <a:lnRef idx="2">
            <a:schemeClr val="accent1"/>
          </a:lnRef>
          <a:fillRef idx="0">
            <a:schemeClr val="accent1"/>
          </a:fillRef>
          <a:effectRef idx="1">
            <a:schemeClr val="accent1"/>
          </a:effectRef>
          <a:fontRef idx="minor">
            <a:schemeClr val="tx1"/>
          </a:fontRef>
        </p:style>
      </p:cxnSp>
      <p:sp>
        <p:nvSpPr>
          <p:cNvPr id="80" name="Rectangle: Rounded Corners 79">
            <a:extLst>
              <a:ext uri="{FF2B5EF4-FFF2-40B4-BE49-F238E27FC236}">
                <a16:creationId xmlns:a16="http://schemas.microsoft.com/office/drawing/2014/main" id="{87621ADE-6418-BFBD-65A6-1661C9A84243}"/>
              </a:ext>
            </a:extLst>
          </p:cNvPr>
          <p:cNvSpPr/>
          <p:nvPr/>
        </p:nvSpPr>
        <p:spPr>
          <a:xfrm>
            <a:off x="8168462" y="4846795"/>
            <a:ext cx="3526976" cy="1594607"/>
          </a:xfrm>
          <a:prstGeom prst="roundRect">
            <a:avLst>
              <a:gd name="adj" fmla="val 8538"/>
            </a:avLst>
          </a:prstGeom>
          <a:gradFill>
            <a:gsLst>
              <a:gs pos="100000">
                <a:schemeClr val="accent2">
                  <a:lumMod val="40000"/>
                  <a:lumOff val="60000"/>
                  <a:tint val="66000"/>
                  <a:satMod val="160000"/>
                </a:schemeClr>
              </a:gs>
              <a:gs pos="0">
                <a:schemeClr val="accent2">
                  <a:lumMod val="60000"/>
                  <a:lumOff val="40000"/>
                </a:schemeClr>
              </a:gs>
            </a:gsLs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SG"/>
          </a:p>
        </p:txBody>
      </p:sp>
      <p:sp>
        <p:nvSpPr>
          <p:cNvPr id="82" name="TextBox 81">
            <a:extLst>
              <a:ext uri="{FF2B5EF4-FFF2-40B4-BE49-F238E27FC236}">
                <a16:creationId xmlns:a16="http://schemas.microsoft.com/office/drawing/2014/main" id="{3CD5274A-43A2-7BE6-2251-92F57C00CD37}"/>
              </a:ext>
            </a:extLst>
          </p:cNvPr>
          <p:cNvSpPr txBox="1"/>
          <p:nvPr/>
        </p:nvSpPr>
        <p:spPr>
          <a:xfrm>
            <a:off x="8196374" y="4871742"/>
            <a:ext cx="3399554" cy="1569660"/>
          </a:xfrm>
          <a:prstGeom prst="rect">
            <a:avLst/>
          </a:prstGeom>
          <a:noFill/>
        </p:spPr>
        <p:txBody>
          <a:bodyPr wrap="square" rtlCol="0">
            <a:spAutoFit/>
          </a:bodyPr>
          <a:lstStyle/>
          <a:p>
            <a:pPr algn="ctr"/>
            <a:r>
              <a:rPr lang="en-US" sz="1600" dirty="0">
                <a:solidFill>
                  <a:schemeClr val="tx2"/>
                </a:solidFill>
                <a:latin typeface="Aptos SemiBold" panose="020B0004020202020204" pitchFamily="34" charset="0"/>
              </a:rPr>
              <a:t>Developed </a:t>
            </a:r>
            <a:r>
              <a:rPr lang="en-US" sz="1600" dirty="0">
                <a:solidFill>
                  <a:schemeClr val="accent6"/>
                </a:solidFill>
                <a:latin typeface="Aptos SemiBold" panose="020B0004020202020204" pitchFamily="34" charset="0"/>
              </a:rPr>
              <a:t>Data Management Assessment Tool (</a:t>
            </a:r>
            <a:r>
              <a:rPr lang="en-US" sz="1600" dirty="0" err="1">
                <a:solidFill>
                  <a:schemeClr val="accent6"/>
                </a:solidFill>
                <a:latin typeface="Aptos SemiBold" panose="020B0004020202020204" pitchFamily="34" charset="0"/>
              </a:rPr>
              <a:t>DataMAT</a:t>
            </a:r>
            <a:r>
              <a:rPr lang="en-US" sz="1600" dirty="0">
                <a:solidFill>
                  <a:schemeClr val="accent6"/>
                </a:solidFill>
                <a:latin typeface="Aptos SemiBold" panose="020B0004020202020204" pitchFamily="34" charset="0"/>
              </a:rPr>
              <a:t>) </a:t>
            </a:r>
            <a:r>
              <a:rPr lang="en-US" sz="1600" dirty="0">
                <a:solidFill>
                  <a:schemeClr val="tx2"/>
                </a:solidFill>
                <a:latin typeface="Aptos SemiBold" panose="020B0004020202020204" pitchFamily="34" charset="0"/>
              </a:rPr>
              <a:t>for agencies to assess the strengths and weaknesses of their statistical processes against the best practices in the SBP handbook.</a:t>
            </a:r>
          </a:p>
        </p:txBody>
      </p:sp>
      <p:sp>
        <p:nvSpPr>
          <p:cNvPr id="2" name="TextBox 1">
            <a:extLst>
              <a:ext uri="{FF2B5EF4-FFF2-40B4-BE49-F238E27FC236}">
                <a16:creationId xmlns:a16="http://schemas.microsoft.com/office/drawing/2014/main" id="{8C0EA72B-01E8-2EE4-7BD0-F673FAB46AF4}"/>
              </a:ext>
            </a:extLst>
          </p:cNvPr>
          <p:cNvSpPr txBox="1"/>
          <p:nvPr/>
        </p:nvSpPr>
        <p:spPr>
          <a:xfrm>
            <a:off x="445114" y="1996517"/>
            <a:ext cx="11593513" cy="646331"/>
          </a:xfrm>
          <a:prstGeom prst="rect">
            <a:avLst/>
          </a:prstGeom>
          <a:noFill/>
        </p:spPr>
        <p:txBody>
          <a:bodyPr wrap="square" rtlCol="0">
            <a:spAutoFit/>
          </a:bodyPr>
          <a:lstStyle/>
          <a:p>
            <a:r>
              <a:rPr lang="en-US" dirty="0">
                <a:solidFill>
                  <a:schemeClr val="accent3">
                    <a:lumMod val="50000"/>
                  </a:schemeClr>
                </a:solidFill>
              </a:rPr>
              <a:t>DOS is also a </a:t>
            </a:r>
            <a:r>
              <a:rPr lang="en-US" b="1" dirty="0">
                <a:solidFill>
                  <a:schemeClr val="accent3">
                    <a:lumMod val="50000"/>
                  </a:schemeClr>
                </a:solidFill>
              </a:rPr>
              <a:t>major user </a:t>
            </a:r>
            <a:r>
              <a:rPr lang="en-US" dirty="0">
                <a:solidFill>
                  <a:schemeClr val="accent3">
                    <a:lumMod val="50000"/>
                  </a:schemeClr>
                </a:solidFill>
              </a:rPr>
              <a:t>of data from RSUs and administrative data agencies, as source data to produce trusted statistics.</a:t>
            </a:r>
          </a:p>
        </p:txBody>
      </p:sp>
      <p:grpSp>
        <p:nvGrpSpPr>
          <p:cNvPr id="86" name="Group 85">
            <a:extLst>
              <a:ext uri="{FF2B5EF4-FFF2-40B4-BE49-F238E27FC236}">
                <a16:creationId xmlns:a16="http://schemas.microsoft.com/office/drawing/2014/main" id="{0AE326D3-4AC4-FFA4-741D-FC14214BA469}"/>
              </a:ext>
            </a:extLst>
          </p:cNvPr>
          <p:cNvGrpSpPr/>
          <p:nvPr/>
        </p:nvGrpSpPr>
        <p:grpSpPr>
          <a:xfrm>
            <a:off x="6140565" y="1883749"/>
            <a:ext cx="1946438" cy="1931320"/>
            <a:chOff x="4394200" y="2019300"/>
            <a:chExt cx="2565400" cy="2565400"/>
          </a:xfrm>
          <a:noFill/>
        </p:grpSpPr>
        <p:sp>
          <p:nvSpPr>
            <p:cNvPr id="87" name="Oval 86">
              <a:extLst>
                <a:ext uri="{FF2B5EF4-FFF2-40B4-BE49-F238E27FC236}">
                  <a16:creationId xmlns:a16="http://schemas.microsoft.com/office/drawing/2014/main" id="{14DE7DC1-A532-A4E6-7B46-F69E7498CD5D}"/>
                </a:ext>
              </a:extLst>
            </p:cNvPr>
            <p:cNvSpPr/>
            <p:nvPr/>
          </p:nvSpPr>
          <p:spPr>
            <a:xfrm>
              <a:off x="4394200" y="2019300"/>
              <a:ext cx="2565400" cy="25654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SG" sz="1351" dirty="0"/>
            </a:p>
          </p:txBody>
        </p:sp>
        <p:pic>
          <p:nvPicPr>
            <p:cNvPr id="89" name="Picture 88">
              <a:extLst>
                <a:ext uri="{FF2B5EF4-FFF2-40B4-BE49-F238E27FC236}">
                  <a16:creationId xmlns:a16="http://schemas.microsoft.com/office/drawing/2014/main" id="{B182ABEF-6C55-ABBD-E35A-003195FAFA3F}"/>
                </a:ext>
              </a:extLst>
            </p:cNvPr>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a:off x="4394200" y="2803633"/>
              <a:ext cx="2565400" cy="996733"/>
            </a:xfrm>
            <a:prstGeom prst="rect">
              <a:avLst/>
            </a:prstGeom>
            <a:grpFill/>
          </p:spPr>
        </p:pic>
      </p:grpSp>
    </p:spTree>
    <p:extLst>
      <p:ext uri="{BB962C8B-B14F-4D97-AF65-F5344CB8AC3E}">
        <p14:creationId xmlns:p14="http://schemas.microsoft.com/office/powerpoint/2010/main" val="40959781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86"/>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2"/>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40"/>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44"/>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46"/>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68"/>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70"/>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71"/>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73"/>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75"/>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76"/>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77"/>
                                        </p:tgtEl>
                                        <p:attrNameLst>
                                          <p:attrName>style.visibility</p:attrName>
                                        </p:attrNameLst>
                                      </p:cBhvr>
                                      <p:to>
                                        <p:strVal val="visible"/>
                                      </p:to>
                                    </p:set>
                                  </p:childTnLst>
                                </p:cTn>
                              </p:par>
                              <p:par>
                                <p:cTn id="39" presetID="1" presetClass="entr" presetSubtype="0" fill="hold" nodeType="withEffect">
                                  <p:stCondLst>
                                    <p:cond delay="0"/>
                                  </p:stCondLst>
                                  <p:childTnLst>
                                    <p:set>
                                      <p:cBhvr>
                                        <p:cTn id="40" dur="1" fill="hold">
                                          <p:stCondLst>
                                            <p:cond delay="0"/>
                                          </p:stCondLst>
                                        </p:cTn>
                                        <p:tgtEl>
                                          <p:spTgt spid="79"/>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nodeType="clickEffect">
                                  <p:stCondLst>
                                    <p:cond delay="0"/>
                                  </p:stCondLst>
                                  <p:childTnLst>
                                    <p:set>
                                      <p:cBhvr>
                                        <p:cTn id="44" dur="1" fill="hold">
                                          <p:stCondLst>
                                            <p:cond delay="0"/>
                                          </p:stCondLst>
                                        </p:cTn>
                                        <p:tgtEl>
                                          <p:spTgt spid="85"/>
                                        </p:tgtEl>
                                        <p:attrNameLst>
                                          <p:attrName>style.visibility</p:attrName>
                                        </p:attrNameLst>
                                      </p:cBhvr>
                                      <p:to>
                                        <p:strVal val="visible"/>
                                      </p:to>
                                    </p:set>
                                  </p:childTnLst>
                                </p:cTn>
                              </p:par>
                              <p:par>
                                <p:cTn id="45" presetID="1" presetClass="entr" presetSubtype="0" fill="hold" grpId="0" nodeType="withEffect">
                                  <p:stCondLst>
                                    <p:cond delay="0"/>
                                  </p:stCondLst>
                                  <p:childTnLst>
                                    <p:set>
                                      <p:cBhvr>
                                        <p:cTn id="46" dur="1" fill="hold">
                                          <p:stCondLst>
                                            <p:cond delay="0"/>
                                          </p:stCondLst>
                                        </p:cTn>
                                        <p:tgtEl>
                                          <p:spTgt spid="80"/>
                                        </p:tgtEl>
                                        <p:attrNameLst>
                                          <p:attrName>style.visibility</p:attrName>
                                        </p:attrNameLst>
                                      </p:cBhvr>
                                      <p:to>
                                        <p:strVal val="visible"/>
                                      </p:to>
                                    </p:set>
                                  </p:childTnLst>
                                </p:cTn>
                              </p:par>
                              <p:par>
                                <p:cTn id="47" presetID="1" presetClass="entr" presetSubtype="0" fill="hold" grpId="0" nodeType="withEffect">
                                  <p:stCondLst>
                                    <p:cond delay="0"/>
                                  </p:stCondLst>
                                  <p:childTnLst>
                                    <p:set>
                                      <p:cBhvr>
                                        <p:cTn id="48" dur="1" fill="hold">
                                          <p:stCondLst>
                                            <p:cond delay="0"/>
                                          </p:stCondLst>
                                        </p:cTn>
                                        <p:tgtEl>
                                          <p:spTgt spid="8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7" grpId="0"/>
      <p:bldP spid="44" grpId="0"/>
      <p:bldP spid="46" grpId="0"/>
      <p:bldP spid="70" grpId="0"/>
      <p:bldP spid="71" grpId="0" animBg="1"/>
      <p:bldP spid="73" grpId="0"/>
      <p:bldP spid="76" grpId="0" animBg="1"/>
      <p:bldP spid="77" grpId="0"/>
      <p:bldP spid="80" grpId="0" animBg="1"/>
      <p:bldP spid="8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A3094C72-16D1-E4C3-9904-529CD5060203}"/>
              </a:ext>
            </a:extLst>
          </p:cNvPr>
          <p:cNvPicPr>
            <a:picLocks noChangeAspect="1"/>
          </p:cNvPicPr>
          <p:nvPr/>
        </p:nvPicPr>
        <p:blipFill>
          <a:blip r:embed="rId3"/>
          <a:stretch>
            <a:fillRect/>
          </a:stretch>
        </p:blipFill>
        <p:spPr>
          <a:xfrm>
            <a:off x="9185928" y="1182860"/>
            <a:ext cx="2136071" cy="960896"/>
          </a:xfrm>
          <a:prstGeom prst="rect">
            <a:avLst/>
          </a:prstGeom>
        </p:spPr>
      </p:pic>
      <p:sp>
        <p:nvSpPr>
          <p:cNvPr id="2" name="Title 1">
            <a:extLst>
              <a:ext uri="{FF2B5EF4-FFF2-40B4-BE49-F238E27FC236}">
                <a16:creationId xmlns:a16="http://schemas.microsoft.com/office/drawing/2014/main" id="{D4678C2B-9A90-9432-C87F-C4C8397C3956}"/>
              </a:ext>
            </a:extLst>
          </p:cNvPr>
          <p:cNvSpPr>
            <a:spLocks noGrp="1"/>
          </p:cNvSpPr>
          <p:nvPr>
            <p:ph type="title"/>
          </p:nvPr>
        </p:nvSpPr>
        <p:spPr>
          <a:xfrm>
            <a:off x="401443" y="-121065"/>
            <a:ext cx="12065619" cy="1325563"/>
          </a:xfrm>
        </p:spPr>
        <p:txBody>
          <a:bodyPr>
            <a:noAutofit/>
          </a:bodyPr>
          <a:lstStyle/>
          <a:p>
            <a:r>
              <a:rPr lang="en-SG" sz="3200" dirty="0"/>
              <a:t>Partnerships with administrative data agencies became even more important with the designation of DOS as Trusted Centre</a:t>
            </a:r>
          </a:p>
        </p:txBody>
      </p:sp>
      <p:pic>
        <p:nvPicPr>
          <p:cNvPr id="4" name="Picture 3">
            <a:extLst>
              <a:ext uri="{FF2B5EF4-FFF2-40B4-BE49-F238E27FC236}">
                <a16:creationId xmlns:a16="http://schemas.microsoft.com/office/drawing/2014/main" id="{213C2D61-C92F-1851-553B-30EE413BE5FD}"/>
              </a:ext>
            </a:extLst>
          </p:cNvPr>
          <p:cNvPicPr>
            <a:picLocks noChangeAspect="1"/>
          </p:cNvPicPr>
          <p:nvPr/>
        </p:nvPicPr>
        <p:blipFill>
          <a:blip r:embed="rId4"/>
          <a:stretch>
            <a:fillRect/>
          </a:stretch>
        </p:blipFill>
        <p:spPr>
          <a:xfrm>
            <a:off x="1176471" y="2143661"/>
            <a:ext cx="8831099" cy="2874990"/>
          </a:xfrm>
          <a:prstGeom prst="rect">
            <a:avLst/>
          </a:prstGeom>
        </p:spPr>
      </p:pic>
      <p:sp>
        <p:nvSpPr>
          <p:cNvPr id="5" name="TextBox 4">
            <a:extLst>
              <a:ext uri="{FF2B5EF4-FFF2-40B4-BE49-F238E27FC236}">
                <a16:creationId xmlns:a16="http://schemas.microsoft.com/office/drawing/2014/main" id="{26D19EDB-B1FD-ED82-816D-AD9D3056BE70}"/>
              </a:ext>
            </a:extLst>
          </p:cNvPr>
          <p:cNvSpPr txBox="1"/>
          <p:nvPr/>
        </p:nvSpPr>
        <p:spPr>
          <a:xfrm>
            <a:off x="711193" y="5263516"/>
            <a:ext cx="7741431" cy="739690"/>
          </a:xfrm>
          <a:prstGeom prst="rect">
            <a:avLst/>
          </a:prstGeom>
          <a:noFill/>
        </p:spPr>
        <p:txBody>
          <a:bodyPr wrap="square">
            <a:spAutoFit/>
          </a:bodyPr>
          <a:lstStyle/>
          <a:p>
            <a:pPr lvl="0">
              <a:lnSpc>
                <a:spcPct val="107000"/>
              </a:lnSpc>
            </a:pPr>
            <a:r>
              <a:rPr lang="en-US" sz="2000" dirty="0">
                <a:solidFill>
                  <a:schemeClr val="accent3">
                    <a:lumMod val="50000"/>
                  </a:schemeClr>
                </a:solidFill>
                <a:effectLst/>
                <a:ea typeface="Calibri" panose="020F0502020204030204" pitchFamily="34" charset="0"/>
                <a:cs typeface="Times New Roman" panose="02020603050405020304" pitchFamily="18" charset="0"/>
              </a:rPr>
              <a:t>With the TC, DOS took an important strategic step in expanding its </a:t>
            </a:r>
            <a:r>
              <a:rPr lang="en-US" sz="2000" b="1" dirty="0">
                <a:solidFill>
                  <a:schemeClr val="accent3">
                    <a:lumMod val="50000"/>
                  </a:schemeClr>
                </a:solidFill>
                <a:effectLst/>
                <a:ea typeface="Calibri" panose="020F0502020204030204" pitchFamily="34" charset="0"/>
                <a:cs typeface="Times New Roman" panose="02020603050405020304" pitchFamily="18" charset="0"/>
              </a:rPr>
              <a:t>data stewardship role </a:t>
            </a:r>
            <a:r>
              <a:rPr lang="en-US" sz="2000" dirty="0">
                <a:solidFill>
                  <a:schemeClr val="accent3">
                    <a:lumMod val="50000"/>
                  </a:schemeClr>
                </a:solidFill>
                <a:effectLst/>
                <a:ea typeface="Calibri" panose="020F0502020204030204" pitchFamily="34" charset="0"/>
                <a:cs typeface="Times New Roman" panose="02020603050405020304" pitchFamily="18" charset="0"/>
              </a:rPr>
              <a:t>for the public service.</a:t>
            </a:r>
          </a:p>
        </p:txBody>
      </p:sp>
      <p:pic>
        <p:nvPicPr>
          <p:cNvPr id="7" name="Picture 6">
            <a:extLst>
              <a:ext uri="{FF2B5EF4-FFF2-40B4-BE49-F238E27FC236}">
                <a16:creationId xmlns:a16="http://schemas.microsoft.com/office/drawing/2014/main" id="{87F00F26-6103-B4BB-7F19-08B320040DD2}"/>
              </a:ext>
            </a:extLst>
          </p:cNvPr>
          <p:cNvPicPr>
            <a:picLocks noChangeAspect="1"/>
          </p:cNvPicPr>
          <p:nvPr/>
        </p:nvPicPr>
        <p:blipFill>
          <a:blip r:embed="rId5"/>
          <a:stretch>
            <a:fillRect/>
          </a:stretch>
        </p:blipFill>
        <p:spPr>
          <a:xfrm>
            <a:off x="9162713" y="5263516"/>
            <a:ext cx="2047769" cy="954468"/>
          </a:xfrm>
          <a:prstGeom prst="rect">
            <a:avLst/>
          </a:prstGeom>
        </p:spPr>
      </p:pic>
      <p:sp>
        <p:nvSpPr>
          <p:cNvPr id="9" name="Rectangle 8">
            <a:extLst>
              <a:ext uri="{FF2B5EF4-FFF2-40B4-BE49-F238E27FC236}">
                <a16:creationId xmlns:a16="http://schemas.microsoft.com/office/drawing/2014/main" id="{9CF23113-069C-6FEE-691F-045EB365D03F}"/>
              </a:ext>
            </a:extLst>
          </p:cNvPr>
          <p:cNvSpPr/>
          <p:nvPr/>
        </p:nvSpPr>
        <p:spPr>
          <a:xfrm>
            <a:off x="1265679" y="2941991"/>
            <a:ext cx="3084723" cy="1237787"/>
          </a:xfrm>
          <a:prstGeom prst="rect">
            <a:avLst/>
          </a:prstGeom>
          <a:noFill/>
          <a:ln w="38100">
            <a:solidFill>
              <a:schemeClr val="accent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SG"/>
          </a:p>
        </p:txBody>
      </p:sp>
      <p:sp>
        <p:nvSpPr>
          <p:cNvPr id="10" name="TextBox 9">
            <a:extLst>
              <a:ext uri="{FF2B5EF4-FFF2-40B4-BE49-F238E27FC236}">
                <a16:creationId xmlns:a16="http://schemas.microsoft.com/office/drawing/2014/main" id="{8FD86344-7B6F-931B-FB5D-ECF480C4BEFA}"/>
              </a:ext>
            </a:extLst>
          </p:cNvPr>
          <p:cNvSpPr txBox="1"/>
          <p:nvPr/>
        </p:nvSpPr>
        <p:spPr>
          <a:xfrm>
            <a:off x="561664" y="1193278"/>
            <a:ext cx="8936492" cy="739690"/>
          </a:xfrm>
          <a:prstGeom prst="rect">
            <a:avLst/>
          </a:prstGeom>
          <a:noFill/>
        </p:spPr>
        <p:txBody>
          <a:bodyPr wrap="square">
            <a:spAutoFit/>
          </a:bodyPr>
          <a:lstStyle/>
          <a:p>
            <a:pPr lvl="0">
              <a:lnSpc>
                <a:spcPct val="107000"/>
              </a:lnSpc>
            </a:pPr>
            <a:r>
              <a:rPr lang="en-US" sz="2000" dirty="0">
                <a:solidFill>
                  <a:schemeClr val="accent3">
                    <a:lumMod val="50000"/>
                  </a:schemeClr>
                </a:solidFill>
                <a:effectLst/>
                <a:ea typeface="Calibri" panose="020F0502020204030204" pitchFamily="34" charset="0"/>
                <a:cs typeface="Times New Roman" panose="02020603050405020304" pitchFamily="18" charset="0"/>
              </a:rPr>
              <a:t>In 2019, DOS was designated by the then-Smart Nation Digital Government Office as the </a:t>
            </a:r>
            <a:r>
              <a:rPr lang="en-US" sz="2000" b="1" dirty="0">
                <a:solidFill>
                  <a:schemeClr val="accent3">
                    <a:lumMod val="50000"/>
                  </a:schemeClr>
                </a:solidFill>
                <a:effectLst/>
                <a:ea typeface="Calibri" panose="020F0502020204030204" pitchFamily="34" charset="0"/>
                <a:cs typeface="Times New Roman" panose="02020603050405020304" pitchFamily="18" charset="0"/>
              </a:rPr>
              <a:t>Trusted Centre for Individual and Business Data</a:t>
            </a:r>
            <a:r>
              <a:rPr lang="en-US" sz="2000" dirty="0">
                <a:solidFill>
                  <a:schemeClr val="accent3">
                    <a:lumMod val="50000"/>
                  </a:schemeClr>
                </a:solidFill>
                <a:effectLst/>
                <a:ea typeface="Calibri" panose="020F0502020204030204" pitchFamily="34" charset="0"/>
                <a:cs typeface="Times New Roman" panose="02020603050405020304" pitchFamily="18" charset="0"/>
              </a:rPr>
              <a:t> (DOS TC)</a:t>
            </a:r>
          </a:p>
        </p:txBody>
      </p:sp>
    </p:spTree>
    <p:extLst>
      <p:ext uri="{BB962C8B-B14F-4D97-AF65-F5344CB8AC3E}">
        <p14:creationId xmlns:p14="http://schemas.microsoft.com/office/powerpoint/2010/main" val="110415048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F7789586-EC34-101A-658C-76643DD86FAA}"/>
              </a:ext>
            </a:extLst>
          </p:cNvPr>
          <p:cNvSpPr/>
          <p:nvPr/>
        </p:nvSpPr>
        <p:spPr>
          <a:xfrm>
            <a:off x="7117450" y="2157258"/>
            <a:ext cx="4933744" cy="3762679"/>
          </a:xfrm>
          <a:prstGeom prst="roundRect">
            <a:avLst>
              <a:gd name="adj" fmla="val 7402"/>
            </a:avLst>
          </a:prstGeom>
          <a:solidFill>
            <a:srgbClr val="E0EFD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SG">
              <a:solidFill>
                <a:schemeClr val="accent3">
                  <a:lumMod val="50000"/>
                </a:schemeClr>
              </a:solidFill>
            </a:endParaRPr>
          </a:p>
        </p:txBody>
      </p:sp>
      <p:pic>
        <p:nvPicPr>
          <p:cNvPr id="12" name="Picture 11">
            <a:extLst>
              <a:ext uri="{FF2B5EF4-FFF2-40B4-BE49-F238E27FC236}">
                <a16:creationId xmlns:a16="http://schemas.microsoft.com/office/drawing/2014/main" id="{B3FC75A4-907C-16C4-4429-00DF17C6E4D6}"/>
              </a:ext>
            </a:extLst>
          </p:cNvPr>
          <p:cNvPicPr>
            <a:picLocks noChangeAspect="1"/>
          </p:cNvPicPr>
          <p:nvPr/>
        </p:nvPicPr>
        <p:blipFill rotWithShape="1">
          <a:blip r:embed="rId3"/>
          <a:srcRect l="19843" t="27756" r="41107" b="41107"/>
          <a:stretch/>
        </p:blipFill>
        <p:spPr>
          <a:xfrm>
            <a:off x="5743752" y="2157258"/>
            <a:ext cx="2235681" cy="3762681"/>
          </a:xfrm>
          <a:prstGeom prst="rect">
            <a:avLst/>
          </a:prstGeom>
        </p:spPr>
      </p:pic>
      <p:sp>
        <p:nvSpPr>
          <p:cNvPr id="2" name="Title 1">
            <a:extLst>
              <a:ext uri="{FF2B5EF4-FFF2-40B4-BE49-F238E27FC236}">
                <a16:creationId xmlns:a16="http://schemas.microsoft.com/office/drawing/2014/main" id="{2DAEF171-9120-6AF5-3E75-72FE8958C72D}"/>
              </a:ext>
            </a:extLst>
          </p:cNvPr>
          <p:cNvSpPr>
            <a:spLocks noGrp="1"/>
          </p:cNvSpPr>
          <p:nvPr>
            <p:ph type="title"/>
          </p:nvPr>
        </p:nvSpPr>
        <p:spPr>
          <a:xfrm>
            <a:off x="557213" y="581806"/>
            <a:ext cx="10772886" cy="1325563"/>
          </a:xfrm>
        </p:spPr>
        <p:txBody>
          <a:bodyPr>
            <a:noAutofit/>
          </a:bodyPr>
          <a:lstStyle/>
          <a:p>
            <a:r>
              <a:rPr lang="en-SG" sz="2400" dirty="0">
                <a:solidFill>
                  <a:schemeClr val="accent3">
                    <a:lumMod val="50000"/>
                  </a:schemeClr>
                </a:solidFill>
                <a:latin typeface="Aptos SemiBold" panose="020B0004020202020204" pitchFamily="34" charset="0"/>
                <a:ea typeface="Segoe UI Black" panose="020B0A02040204020203" pitchFamily="34" charset="0"/>
                <a:cs typeface="Segoe UI Semibold" panose="020B0702040204020203" pitchFamily="34" charset="0"/>
              </a:rPr>
              <a:t>DOS TC shares frequently-used administrative data within government under the PSGA for policy analysis and service delivery</a:t>
            </a:r>
            <a:endParaRPr lang="en-SG" sz="2400" dirty="0">
              <a:solidFill>
                <a:schemeClr val="accent3">
                  <a:lumMod val="50000"/>
                </a:schemeClr>
              </a:solidFill>
              <a:latin typeface="Aptos SemiBold" panose="020B0004020202020204" pitchFamily="34" charset="0"/>
            </a:endParaRPr>
          </a:p>
        </p:txBody>
      </p:sp>
      <p:sp>
        <p:nvSpPr>
          <p:cNvPr id="4" name="Content Placeholder 3">
            <a:extLst>
              <a:ext uri="{FF2B5EF4-FFF2-40B4-BE49-F238E27FC236}">
                <a16:creationId xmlns:a16="http://schemas.microsoft.com/office/drawing/2014/main" id="{BF699A29-41EA-BCE4-5C29-45CF4E7F1CAC}"/>
              </a:ext>
            </a:extLst>
          </p:cNvPr>
          <p:cNvSpPr txBox="1">
            <a:spLocks/>
          </p:cNvSpPr>
          <p:nvPr/>
        </p:nvSpPr>
        <p:spPr>
          <a:xfrm>
            <a:off x="6325300" y="3326942"/>
            <a:ext cx="5399755" cy="2670451"/>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Aptos SemiBold" panose="020B0004020202020204"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ptos Display" panose="020B0004020202020204"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ptos Light" panose="020B0004020202020204"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Aptos Light" panose="020B00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10000"/>
              </a:lnSpc>
              <a:buFont typeface="Arial" panose="020B0604020202020204" pitchFamily="34" charset="0"/>
              <a:buNone/>
            </a:pPr>
            <a:r>
              <a:rPr lang="en-US" sz="1800" dirty="0">
                <a:solidFill>
                  <a:schemeClr val="accent3">
                    <a:lumMod val="50000"/>
                  </a:schemeClr>
                </a:solidFill>
                <a:latin typeface="+mn-lt"/>
                <a:ea typeface="Calibri"/>
                <a:cs typeface="Segoe UI" panose="020B0502040204020203" pitchFamily="34" charset="0"/>
              </a:rPr>
              <a:t>empowers government agencies to self-discover data insights for policy planning, operations and service delivery by providing public officers with access to a broad range of frequently and commonly used administrative data. </a:t>
            </a:r>
          </a:p>
          <a:p>
            <a:pPr marL="0" indent="0">
              <a:lnSpc>
                <a:spcPct val="110000"/>
              </a:lnSpc>
              <a:buFont typeface="Arial" panose="020B0604020202020204" pitchFamily="34" charset="0"/>
              <a:buNone/>
            </a:pPr>
            <a:r>
              <a:rPr lang="en-US" sz="1800" dirty="0">
                <a:solidFill>
                  <a:schemeClr val="accent3">
                    <a:lumMod val="50000"/>
                  </a:schemeClr>
                </a:solidFill>
                <a:latin typeface="+mn-lt"/>
                <a:ea typeface="Calibri"/>
                <a:cs typeface="Segoe UI" panose="020B0502040204020203" pitchFamily="34" charset="0"/>
              </a:rPr>
              <a:t>DOS TC does not hold or share data collected under the Statistics Act. </a:t>
            </a:r>
          </a:p>
        </p:txBody>
      </p:sp>
      <p:grpSp>
        <p:nvGrpSpPr>
          <p:cNvPr id="14" name="Group 13">
            <a:extLst>
              <a:ext uri="{FF2B5EF4-FFF2-40B4-BE49-F238E27FC236}">
                <a16:creationId xmlns:a16="http://schemas.microsoft.com/office/drawing/2014/main" id="{6ACAD56D-9761-DB96-38EA-E7A8EFE2F8AA}"/>
              </a:ext>
            </a:extLst>
          </p:cNvPr>
          <p:cNvGrpSpPr/>
          <p:nvPr/>
        </p:nvGrpSpPr>
        <p:grpSpPr>
          <a:xfrm>
            <a:off x="889869" y="2395186"/>
            <a:ext cx="4891139" cy="3024019"/>
            <a:chOff x="1089531" y="1940456"/>
            <a:chExt cx="4891139" cy="3024019"/>
          </a:xfrm>
        </p:grpSpPr>
        <p:pic>
          <p:nvPicPr>
            <p:cNvPr id="5" name="Graphic 4" descr="Court outline">
              <a:extLst>
                <a:ext uri="{FF2B5EF4-FFF2-40B4-BE49-F238E27FC236}">
                  <a16:creationId xmlns:a16="http://schemas.microsoft.com/office/drawing/2014/main" id="{B76A0CCB-AA49-E86F-66A0-E6239282E77D}"/>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089531" y="1940456"/>
              <a:ext cx="825555" cy="825555"/>
            </a:xfrm>
            <a:prstGeom prst="rect">
              <a:avLst/>
            </a:prstGeom>
          </p:spPr>
        </p:pic>
        <p:sp>
          <p:nvSpPr>
            <p:cNvPr id="6" name="Content Placeholder 3">
              <a:extLst>
                <a:ext uri="{FF2B5EF4-FFF2-40B4-BE49-F238E27FC236}">
                  <a16:creationId xmlns:a16="http://schemas.microsoft.com/office/drawing/2014/main" id="{E494E9A6-0A37-CCF2-A787-2F96E47CC8F0}"/>
                </a:ext>
              </a:extLst>
            </p:cNvPr>
            <p:cNvSpPr txBox="1">
              <a:spLocks/>
            </p:cNvSpPr>
            <p:nvPr/>
          </p:nvSpPr>
          <p:spPr>
            <a:xfrm>
              <a:off x="1089531" y="2761948"/>
              <a:ext cx="4692355" cy="2202527"/>
            </a:xfrm>
            <a:prstGeom prst="rect">
              <a:avLst/>
            </a:prstGeom>
          </p:spPr>
          <p:txBody>
            <a:bodyPr vert="horz" lIns="91440" tIns="45720" rIns="91440" bIns="45720" rtlCol="0">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Aptos SemiBold" panose="020B0004020202020204"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ptos Display" panose="020B0004020202020204"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ptos Light" panose="020B0004020202020204"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Aptos Light" panose="020B00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20000"/>
                </a:lnSpc>
                <a:buFont typeface="Arial" panose="020B0604020202020204" pitchFamily="34" charset="0"/>
                <a:buNone/>
              </a:pPr>
              <a:r>
                <a:rPr lang="en-US" sz="1800" dirty="0">
                  <a:solidFill>
                    <a:schemeClr val="accent3">
                      <a:lumMod val="50000"/>
                    </a:schemeClr>
                  </a:solidFill>
                  <a:latin typeface="+mn-lt"/>
                  <a:ea typeface="Calibri"/>
                  <a:cs typeface="Segoe UI" panose="020B0502040204020203" pitchFamily="34" charset="0"/>
                </a:rPr>
                <a:t>Enables data sharing </a:t>
              </a:r>
              <a:r>
                <a:rPr lang="en-US" sz="1800" u="sng" dirty="0">
                  <a:solidFill>
                    <a:schemeClr val="accent3">
                      <a:lumMod val="50000"/>
                    </a:schemeClr>
                  </a:solidFill>
                  <a:latin typeface="+mn-lt"/>
                  <a:ea typeface="Calibri"/>
                  <a:cs typeface="Segoe UI" panose="020B0502040204020203" pitchFamily="34" charset="0"/>
                </a:rPr>
                <a:t>within government </a:t>
              </a:r>
              <a:r>
                <a:rPr lang="en-US" sz="1800" dirty="0">
                  <a:solidFill>
                    <a:schemeClr val="accent3">
                      <a:lumMod val="50000"/>
                    </a:schemeClr>
                  </a:solidFill>
                  <a:latin typeface="+mn-lt"/>
                  <a:ea typeface="Calibri"/>
                  <a:cs typeface="Segoe UI" panose="020B0502040204020203" pitchFamily="34" charset="0"/>
                </a:rPr>
                <a:t>for policy making and service delivery, while imposing strong safeguards such as criminal penalties on public officers who commit acts of data misuse or disclosure without </a:t>
              </a:r>
              <a:r>
                <a:rPr lang="en-US" sz="1800" dirty="0" err="1">
                  <a:solidFill>
                    <a:schemeClr val="accent3">
                      <a:lumMod val="50000"/>
                    </a:schemeClr>
                  </a:solidFill>
                  <a:latin typeface="+mn-lt"/>
                  <a:ea typeface="Calibri"/>
                  <a:cs typeface="Segoe UI" panose="020B0502040204020203" pitchFamily="34" charset="0"/>
                </a:rPr>
                <a:t>authorisation</a:t>
              </a:r>
              <a:r>
                <a:rPr lang="en-US" sz="1800" dirty="0">
                  <a:solidFill>
                    <a:schemeClr val="accent3">
                      <a:lumMod val="50000"/>
                    </a:schemeClr>
                  </a:solidFill>
                  <a:latin typeface="+mn-lt"/>
                  <a:ea typeface="Calibri"/>
                  <a:cs typeface="Segoe UI" panose="020B0502040204020203" pitchFamily="34" charset="0"/>
                </a:rPr>
                <a:t>, including the </a:t>
              </a:r>
              <a:r>
                <a:rPr lang="en-US" sz="1800" dirty="0" err="1">
                  <a:solidFill>
                    <a:schemeClr val="accent3">
                      <a:lumMod val="50000"/>
                    </a:schemeClr>
                  </a:solidFill>
                  <a:latin typeface="+mn-lt"/>
                  <a:ea typeface="Calibri"/>
                  <a:cs typeface="Segoe UI" panose="020B0502040204020203" pitchFamily="34" charset="0"/>
                </a:rPr>
                <a:t>unauthorised</a:t>
              </a:r>
              <a:r>
                <a:rPr lang="en-US" sz="1800" dirty="0">
                  <a:solidFill>
                    <a:schemeClr val="accent3">
                      <a:lumMod val="50000"/>
                    </a:schemeClr>
                  </a:solidFill>
                  <a:latin typeface="+mn-lt"/>
                  <a:ea typeface="Calibri"/>
                  <a:cs typeface="Segoe UI" panose="020B0502040204020203" pitchFamily="34" charset="0"/>
                </a:rPr>
                <a:t> re-identification of </a:t>
              </a:r>
              <a:r>
                <a:rPr lang="en-US" sz="1800" dirty="0" err="1">
                  <a:solidFill>
                    <a:schemeClr val="accent3">
                      <a:lumMod val="50000"/>
                    </a:schemeClr>
                  </a:solidFill>
                  <a:latin typeface="+mn-lt"/>
                  <a:ea typeface="Calibri"/>
                  <a:cs typeface="Segoe UI" panose="020B0502040204020203" pitchFamily="34" charset="0"/>
                </a:rPr>
                <a:t>anonymised</a:t>
              </a:r>
              <a:r>
                <a:rPr lang="en-US" sz="1800" dirty="0">
                  <a:solidFill>
                    <a:schemeClr val="accent3">
                      <a:lumMod val="50000"/>
                    </a:schemeClr>
                  </a:solidFill>
                  <a:latin typeface="+mn-lt"/>
                  <a:ea typeface="Calibri"/>
                  <a:cs typeface="Segoe UI" panose="020B0502040204020203" pitchFamily="34" charset="0"/>
                </a:rPr>
                <a:t> data.</a:t>
              </a:r>
            </a:p>
          </p:txBody>
        </p:sp>
        <p:sp>
          <p:nvSpPr>
            <p:cNvPr id="7" name="Content Placeholder 3">
              <a:extLst>
                <a:ext uri="{FF2B5EF4-FFF2-40B4-BE49-F238E27FC236}">
                  <a16:creationId xmlns:a16="http://schemas.microsoft.com/office/drawing/2014/main" id="{71714703-A28D-D7CD-1599-C45ACE3C9FB3}"/>
                </a:ext>
              </a:extLst>
            </p:cNvPr>
            <p:cNvSpPr txBox="1">
              <a:spLocks/>
            </p:cNvSpPr>
            <p:nvPr/>
          </p:nvSpPr>
          <p:spPr>
            <a:xfrm>
              <a:off x="1632946" y="1992877"/>
              <a:ext cx="4347724" cy="605867"/>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Aptos SemiBold" panose="020B0004020202020204"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ptos Display" panose="020B0004020202020204"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ptos Light" panose="020B0004020202020204"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Aptos Light" panose="020B00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20000"/>
                </a:lnSpc>
                <a:buFont typeface="Arial" panose="020B0604020202020204" pitchFamily="34" charset="0"/>
                <a:buNone/>
              </a:pPr>
              <a:r>
                <a:rPr lang="en-US" sz="1800" dirty="0">
                  <a:solidFill>
                    <a:schemeClr val="accent3">
                      <a:lumMod val="50000"/>
                    </a:schemeClr>
                  </a:solidFill>
                  <a:ea typeface="Calibri"/>
                  <a:cs typeface="Segoe UI Semibold" panose="020B0702040204020203" pitchFamily="34" charset="0"/>
                </a:rPr>
                <a:t>Public Sector (Governance) Act 2018 (PSGA)</a:t>
              </a:r>
            </a:p>
          </p:txBody>
        </p:sp>
      </p:grpSp>
      <p:pic>
        <p:nvPicPr>
          <p:cNvPr id="8" name="Picture 7" descr="A logo with a black background&#10;&#10;Description automatically generated">
            <a:extLst>
              <a:ext uri="{FF2B5EF4-FFF2-40B4-BE49-F238E27FC236}">
                <a16:creationId xmlns:a16="http://schemas.microsoft.com/office/drawing/2014/main" id="{ECEBC668-679A-1C74-0709-E37A1E89CE6F}"/>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325301" y="2658288"/>
            <a:ext cx="1425891" cy="661594"/>
          </a:xfrm>
          <a:prstGeom prst="rect">
            <a:avLst/>
          </a:prstGeom>
        </p:spPr>
      </p:pic>
      <p:sp>
        <p:nvSpPr>
          <p:cNvPr id="9" name="TextBox 8">
            <a:extLst>
              <a:ext uri="{FF2B5EF4-FFF2-40B4-BE49-F238E27FC236}">
                <a16:creationId xmlns:a16="http://schemas.microsoft.com/office/drawing/2014/main" id="{9D2AAEE0-376A-1C33-1B60-B22646E4EB8B}"/>
              </a:ext>
            </a:extLst>
          </p:cNvPr>
          <p:cNvSpPr txBox="1"/>
          <p:nvPr/>
        </p:nvSpPr>
        <p:spPr>
          <a:xfrm>
            <a:off x="7961241" y="2639665"/>
            <a:ext cx="4089953" cy="646331"/>
          </a:xfrm>
          <a:prstGeom prst="rect">
            <a:avLst/>
          </a:prstGeom>
          <a:noFill/>
        </p:spPr>
        <p:txBody>
          <a:bodyPr wrap="square">
            <a:spAutoFit/>
          </a:bodyPr>
          <a:lstStyle/>
          <a:p>
            <a:r>
              <a:rPr lang="en-US" sz="1800" b="1" i="0" u="none" strike="noStrike" baseline="0" dirty="0">
                <a:solidFill>
                  <a:schemeClr val="accent3">
                    <a:lumMod val="50000"/>
                  </a:schemeClr>
                </a:solidFill>
                <a:latin typeface="Aptos SemiBold" panose="020B0004020202020204" pitchFamily="34" charset="0"/>
                <a:ea typeface="Calibri"/>
                <a:cs typeface="Segoe UI Semibold" panose="020B0702040204020203" pitchFamily="34" charset="0"/>
              </a:rPr>
              <a:t>Trusted Centre for Individual and Business Data at DOS (DOS TC) </a:t>
            </a:r>
            <a:endParaRPr lang="en-SG" dirty="0">
              <a:solidFill>
                <a:schemeClr val="accent3">
                  <a:lumMod val="50000"/>
                </a:schemeClr>
              </a:solidFill>
              <a:latin typeface="Aptos SemiBold" panose="020B0004020202020204" pitchFamily="34" charset="0"/>
              <a:cs typeface="Segoe UI Semibold" panose="020B0702040204020203" pitchFamily="34" charset="0"/>
            </a:endParaRPr>
          </a:p>
        </p:txBody>
      </p:sp>
      <p:sp>
        <p:nvSpPr>
          <p:cNvPr id="13" name="Rectangle 12">
            <a:extLst>
              <a:ext uri="{FF2B5EF4-FFF2-40B4-BE49-F238E27FC236}">
                <a16:creationId xmlns:a16="http://schemas.microsoft.com/office/drawing/2014/main" id="{71C81434-9BB6-0447-AF89-66DB02CFEAD3}"/>
              </a:ext>
            </a:extLst>
          </p:cNvPr>
          <p:cNvSpPr/>
          <p:nvPr/>
        </p:nvSpPr>
        <p:spPr>
          <a:xfrm>
            <a:off x="580914" y="1945462"/>
            <a:ext cx="5399756" cy="4051931"/>
          </a:xfrm>
          <a:prstGeom prst="rect">
            <a:avLst/>
          </a:prstGeom>
          <a:noFill/>
          <a:ln w="28575">
            <a:solidFill>
              <a:srgbClr val="0A2D7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SG"/>
          </a:p>
        </p:txBody>
      </p:sp>
      <p:sp>
        <p:nvSpPr>
          <p:cNvPr id="15" name="Title 1">
            <a:extLst>
              <a:ext uri="{FF2B5EF4-FFF2-40B4-BE49-F238E27FC236}">
                <a16:creationId xmlns:a16="http://schemas.microsoft.com/office/drawing/2014/main" id="{59F95689-6A04-80CC-858D-015CE0D7C416}"/>
              </a:ext>
            </a:extLst>
          </p:cNvPr>
          <p:cNvSpPr txBox="1">
            <a:spLocks/>
          </p:cNvSpPr>
          <p:nvPr/>
        </p:nvSpPr>
        <p:spPr>
          <a:xfrm>
            <a:off x="557213" y="-231387"/>
            <a:ext cx="11634787"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000" kern="1200">
                <a:gradFill>
                  <a:gsLst>
                    <a:gs pos="0">
                      <a:schemeClr val="accent2"/>
                    </a:gs>
                    <a:gs pos="100000">
                      <a:schemeClr val="tx2"/>
                    </a:gs>
                    <a:gs pos="66000">
                      <a:schemeClr val="accent1"/>
                    </a:gs>
                  </a:gsLst>
                  <a:lin ang="0" scaled="1"/>
                </a:gradFill>
                <a:latin typeface="Aptos ExtraBold" panose="020B0004020202020204" pitchFamily="34" charset="0"/>
                <a:ea typeface="+mj-ea"/>
                <a:cs typeface="+mj-cs"/>
              </a:defRPr>
            </a:lvl1pPr>
          </a:lstStyle>
          <a:p>
            <a:r>
              <a:rPr lang="en-SG"/>
              <a:t>Meeting Data Needs of Whole-of-Government</a:t>
            </a:r>
            <a:endParaRPr lang="en-SG" dirty="0"/>
          </a:p>
        </p:txBody>
      </p:sp>
    </p:spTree>
    <p:extLst>
      <p:ext uri="{BB962C8B-B14F-4D97-AF65-F5344CB8AC3E}">
        <p14:creationId xmlns:p14="http://schemas.microsoft.com/office/powerpoint/2010/main" val="301711045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B6A8B44-45D5-21C6-94A4-F9ADB1B6D49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92B4314-F997-FE51-D462-3FC5B409C864}"/>
              </a:ext>
            </a:extLst>
          </p:cNvPr>
          <p:cNvSpPr>
            <a:spLocks noGrp="1"/>
          </p:cNvSpPr>
          <p:nvPr>
            <p:ph type="title"/>
          </p:nvPr>
        </p:nvSpPr>
        <p:spPr>
          <a:xfrm>
            <a:off x="557157" y="114300"/>
            <a:ext cx="11480649" cy="1325563"/>
          </a:xfrm>
        </p:spPr>
        <p:txBody>
          <a:bodyPr/>
          <a:lstStyle/>
          <a:p>
            <a:r>
              <a:rPr lang="en-US" dirty="0"/>
              <a:t>DOS’s Role in the Government Data Landscape</a:t>
            </a:r>
            <a:endParaRPr lang="en-SG" dirty="0"/>
          </a:p>
        </p:txBody>
      </p:sp>
      <p:pic>
        <p:nvPicPr>
          <p:cNvPr id="4" name="Picture 3" descr="A diagram of a government policy&#10;&#10;AI-generated content may be incorrect.">
            <a:extLst>
              <a:ext uri="{FF2B5EF4-FFF2-40B4-BE49-F238E27FC236}">
                <a16:creationId xmlns:a16="http://schemas.microsoft.com/office/drawing/2014/main" id="{6740807B-3E21-BFC4-4F25-4B57ECA410D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68556" y="1018033"/>
            <a:ext cx="9857849" cy="5725667"/>
          </a:xfrm>
          <a:prstGeom prst="rect">
            <a:avLst/>
          </a:prstGeom>
        </p:spPr>
      </p:pic>
      <p:pic>
        <p:nvPicPr>
          <p:cNvPr id="7" name="Picture 6">
            <a:extLst>
              <a:ext uri="{FF2B5EF4-FFF2-40B4-BE49-F238E27FC236}">
                <a16:creationId xmlns:a16="http://schemas.microsoft.com/office/drawing/2014/main" id="{9DE66EDA-AAFC-C25C-DCCF-72E5D00EBC35}"/>
              </a:ext>
            </a:extLst>
          </p:cNvPr>
          <p:cNvPicPr>
            <a:picLocks noChangeAspect="1"/>
          </p:cNvPicPr>
          <p:nvPr/>
        </p:nvPicPr>
        <p:blipFill>
          <a:blip r:embed="rId4"/>
          <a:stretch>
            <a:fillRect/>
          </a:stretch>
        </p:blipFill>
        <p:spPr>
          <a:xfrm>
            <a:off x="8270557" y="3869436"/>
            <a:ext cx="1140535" cy="553974"/>
          </a:xfrm>
          <a:prstGeom prst="rect">
            <a:avLst/>
          </a:prstGeom>
        </p:spPr>
      </p:pic>
    </p:spTree>
    <p:extLst>
      <p:ext uri="{BB962C8B-B14F-4D97-AF65-F5344CB8AC3E}">
        <p14:creationId xmlns:p14="http://schemas.microsoft.com/office/powerpoint/2010/main" val="7467952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918A600-3E86-7A3B-EFDB-DBBD142DE99E}"/>
            </a:ext>
          </a:extLst>
        </p:cNvPr>
        <p:cNvGrpSpPr/>
        <p:nvPr/>
      </p:nvGrpSpPr>
      <p:grpSpPr>
        <a:xfrm>
          <a:off x="0" y="0"/>
          <a:ext cx="0" cy="0"/>
          <a:chOff x="0" y="0"/>
          <a:chExt cx="0" cy="0"/>
        </a:xfrm>
      </p:grpSpPr>
      <p:grpSp>
        <p:nvGrpSpPr>
          <p:cNvPr id="5" name="Group 4">
            <a:extLst>
              <a:ext uri="{FF2B5EF4-FFF2-40B4-BE49-F238E27FC236}">
                <a16:creationId xmlns:a16="http://schemas.microsoft.com/office/drawing/2014/main" id="{4C70E342-9AFF-BC88-AAC1-9599423B805D}"/>
              </a:ext>
            </a:extLst>
          </p:cNvPr>
          <p:cNvGrpSpPr/>
          <p:nvPr/>
        </p:nvGrpSpPr>
        <p:grpSpPr>
          <a:xfrm>
            <a:off x="903280" y="1892892"/>
            <a:ext cx="2880000" cy="2848079"/>
            <a:chOff x="4394200" y="2019300"/>
            <a:chExt cx="2565400" cy="2565400"/>
          </a:xfrm>
        </p:grpSpPr>
        <p:sp>
          <p:nvSpPr>
            <p:cNvPr id="6" name="Oval 5">
              <a:extLst>
                <a:ext uri="{FF2B5EF4-FFF2-40B4-BE49-F238E27FC236}">
                  <a16:creationId xmlns:a16="http://schemas.microsoft.com/office/drawing/2014/main" id="{DFF465AF-E091-3B18-5A1C-C950BE4CA91B}"/>
                </a:ext>
              </a:extLst>
            </p:cNvPr>
            <p:cNvSpPr/>
            <p:nvPr/>
          </p:nvSpPr>
          <p:spPr>
            <a:xfrm>
              <a:off x="4394200" y="2019300"/>
              <a:ext cx="2565400" cy="2565400"/>
            </a:xfrm>
            <a:prstGeom prst="ellipse">
              <a:avLst/>
            </a:prstGeom>
            <a:solidFill>
              <a:schemeClr val="accent3">
                <a:lumMod val="20000"/>
                <a:lumOff val="80000"/>
                <a:alpha val="5098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SG" sz="1351" dirty="0"/>
            </a:p>
          </p:txBody>
        </p:sp>
        <p:pic>
          <p:nvPicPr>
            <p:cNvPr id="7" name="Picture 6">
              <a:extLst>
                <a:ext uri="{FF2B5EF4-FFF2-40B4-BE49-F238E27FC236}">
                  <a16:creationId xmlns:a16="http://schemas.microsoft.com/office/drawing/2014/main" id="{8F4B17C4-BA08-2340-73BD-62CA8B52AFB0}"/>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394200" y="2803633"/>
              <a:ext cx="2565400" cy="996733"/>
            </a:xfrm>
            <a:prstGeom prst="rect">
              <a:avLst/>
            </a:prstGeom>
          </p:spPr>
        </p:pic>
      </p:grpSp>
      <p:sp>
        <p:nvSpPr>
          <p:cNvPr id="8" name="TextBox 7">
            <a:extLst>
              <a:ext uri="{FF2B5EF4-FFF2-40B4-BE49-F238E27FC236}">
                <a16:creationId xmlns:a16="http://schemas.microsoft.com/office/drawing/2014/main" id="{43AF84A8-41EC-39BC-27C4-07DD4CFA1C71}"/>
              </a:ext>
            </a:extLst>
          </p:cNvPr>
          <p:cNvSpPr txBox="1"/>
          <p:nvPr/>
        </p:nvSpPr>
        <p:spPr>
          <a:xfrm>
            <a:off x="4116544" y="2213282"/>
            <a:ext cx="7620344" cy="2431435"/>
          </a:xfrm>
          <a:prstGeom prst="rect">
            <a:avLst/>
          </a:prstGeom>
          <a:noFill/>
        </p:spPr>
        <p:txBody>
          <a:bodyPr wrap="square" rtlCol="0">
            <a:spAutoFit/>
          </a:bodyPr>
          <a:lstStyle/>
          <a:p>
            <a:pPr marL="342891" indent="-342891">
              <a:spcAft>
                <a:spcPts val="1200"/>
              </a:spcAft>
              <a:buFont typeface="Arial" panose="020B0604020202020204" pitchFamily="34" charset="0"/>
              <a:buChar char="•"/>
            </a:pPr>
            <a:r>
              <a:rPr lang="en-US" sz="2400" b="1" dirty="0">
                <a:solidFill>
                  <a:schemeClr val="accent3">
                    <a:lumMod val="50000"/>
                  </a:schemeClr>
                </a:solidFill>
              </a:rPr>
              <a:t>Singapore’s National Statistical Office (NSO) </a:t>
            </a:r>
          </a:p>
          <a:p>
            <a:pPr marL="342891" indent="-342891">
              <a:spcAft>
                <a:spcPts val="1200"/>
              </a:spcAft>
              <a:buFont typeface="Arial" panose="020B0604020202020204" pitchFamily="34" charset="0"/>
              <a:buChar char="•"/>
            </a:pPr>
            <a:r>
              <a:rPr lang="en-US" sz="2400" b="1" dirty="0">
                <a:solidFill>
                  <a:schemeClr val="accent3">
                    <a:lumMod val="50000"/>
                  </a:schemeClr>
                </a:solidFill>
              </a:rPr>
              <a:t>National Statistical Coordinator under the Statistics Act 1973</a:t>
            </a:r>
          </a:p>
          <a:p>
            <a:pPr marL="622284" lvl="1" indent="-260344">
              <a:spcAft>
                <a:spcPts val="1200"/>
              </a:spcAft>
              <a:buFont typeface="Courier New" panose="02070309020205020404" pitchFamily="49" charset="0"/>
              <a:buChar char="o"/>
            </a:pPr>
            <a:r>
              <a:rPr lang="en-US" sz="2000" dirty="0">
                <a:solidFill>
                  <a:schemeClr val="accent3">
                    <a:lumMod val="50000"/>
                  </a:schemeClr>
                </a:solidFill>
              </a:rPr>
              <a:t>Governs statistical activities of DOS and the </a:t>
            </a:r>
            <a:r>
              <a:rPr lang="en-US" sz="2000" dirty="0" err="1">
                <a:solidFill>
                  <a:schemeClr val="accent3">
                    <a:lumMod val="50000"/>
                  </a:schemeClr>
                </a:solidFill>
              </a:rPr>
              <a:t>gazetted</a:t>
            </a:r>
            <a:r>
              <a:rPr lang="en-US" sz="2000" dirty="0">
                <a:solidFill>
                  <a:schemeClr val="accent3">
                    <a:lumMod val="50000"/>
                  </a:schemeClr>
                </a:solidFill>
              </a:rPr>
              <a:t> Research and Statistics Units within government departments and statutory boards</a:t>
            </a:r>
          </a:p>
        </p:txBody>
      </p:sp>
      <p:sp>
        <p:nvSpPr>
          <p:cNvPr id="4" name="Title 3">
            <a:extLst>
              <a:ext uri="{FF2B5EF4-FFF2-40B4-BE49-F238E27FC236}">
                <a16:creationId xmlns:a16="http://schemas.microsoft.com/office/drawing/2014/main" id="{2688401D-3EC7-65D9-374B-3F41429773BB}"/>
              </a:ext>
            </a:extLst>
          </p:cNvPr>
          <p:cNvSpPr>
            <a:spLocks noGrp="1"/>
          </p:cNvSpPr>
          <p:nvPr>
            <p:ph type="title"/>
          </p:nvPr>
        </p:nvSpPr>
        <p:spPr/>
        <p:txBody>
          <a:bodyPr/>
          <a:lstStyle/>
          <a:p>
            <a:r>
              <a:rPr lang="en-SG" dirty="0"/>
              <a:t>Introduction to the Singapore Department of Statistics (DOS)</a:t>
            </a:r>
          </a:p>
        </p:txBody>
      </p:sp>
    </p:spTree>
    <p:extLst>
      <p:ext uri="{BB962C8B-B14F-4D97-AF65-F5344CB8AC3E}">
        <p14:creationId xmlns:p14="http://schemas.microsoft.com/office/powerpoint/2010/main" val="169256315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ADD4E8B-4276-1EB3-9B2B-72BA68EE522E}"/>
            </a:ext>
          </a:extLst>
        </p:cNvPr>
        <p:cNvGrpSpPr/>
        <p:nvPr/>
      </p:nvGrpSpPr>
      <p:grpSpPr>
        <a:xfrm>
          <a:off x="0" y="0"/>
          <a:ext cx="0" cy="0"/>
          <a:chOff x="0" y="0"/>
          <a:chExt cx="0" cy="0"/>
        </a:xfrm>
      </p:grpSpPr>
      <p:cxnSp>
        <p:nvCxnSpPr>
          <p:cNvPr id="111" name="Straight Connector 110">
            <a:extLst>
              <a:ext uri="{FF2B5EF4-FFF2-40B4-BE49-F238E27FC236}">
                <a16:creationId xmlns:a16="http://schemas.microsoft.com/office/drawing/2014/main" id="{C7CAFA69-E59B-AF09-BAA6-6BCABC03725E}"/>
              </a:ext>
            </a:extLst>
          </p:cNvPr>
          <p:cNvCxnSpPr>
            <a:cxnSpLocks/>
            <a:stCxn id="24" idx="3"/>
            <a:endCxn id="42" idx="3"/>
          </p:cNvCxnSpPr>
          <p:nvPr/>
        </p:nvCxnSpPr>
        <p:spPr>
          <a:xfrm flipH="1">
            <a:off x="4828477" y="4093065"/>
            <a:ext cx="751975" cy="1212364"/>
          </a:xfrm>
          <a:prstGeom prst="line">
            <a:avLst/>
          </a:prstGeom>
          <a:ln w="6350">
            <a:gradFill>
              <a:gsLst>
                <a:gs pos="100000">
                  <a:srgbClr val="F3956E"/>
                </a:gs>
                <a:gs pos="0">
                  <a:srgbClr val="0A2D73"/>
                </a:gs>
              </a:gsLst>
              <a:lin ang="5400000" scaled="1"/>
            </a:gradFill>
          </a:ln>
        </p:spPr>
        <p:style>
          <a:lnRef idx="2">
            <a:schemeClr val="accent1"/>
          </a:lnRef>
          <a:fillRef idx="0">
            <a:schemeClr val="accent1"/>
          </a:fillRef>
          <a:effectRef idx="1">
            <a:schemeClr val="accent1"/>
          </a:effectRef>
          <a:fontRef idx="minor">
            <a:schemeClr val="tx1"/>
          </a:fontRef>
        </p:style>
      </p:cxnSp>
      <p:sp>
        <p:nvSpPr>
          <p:cNvPr id="10" name="Rectangle: Diagonal Corners Rounded 9">
            <a:extLst>
              <a:ext uri="{FF2B5EF4-FFF2-40B4-BE49-F238E27FC236}">
                <a16:creationId xmlns:a16="http://schemas.microsoft.com/office/drawing/2014/main" id="{DC333D33-7838-764F-20F4-EBC6C554CB96}"/>
              </a:ext>
            </a:extLst>
          </p:cNvPr>
          <p:cNvSpPr/>
          <p:nvPr/>
        </p:nvSpPr>
        <p:spPr>
          <a:xfrm>
            <a:off x="3385865" y="1472224"/>
            <a:ext cx="3418985" cy="1261924"/>
          </a:xfrm>
          <a:prstGeom prst="round2Diag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endParaRPr lang="en-SG" sz="1100">
              <a:solidFill>
                <a:schemeClr val="bg2">
                  <a:lumMod val="25000"/>
                </a:schemeClr>
              </a:solidFill>
            </a:endParaRPr>
          </a:p>
        </p:txBody>
      </p:sp>
      <p:sp>
        <p:nvSpPr>
          <p:cNvPr id="46" name="Rectangle: Diagonal Corners Rounded 45">
            <a:extLst>
              <a:ext uri="{FF2B5EF4-FFF2-40B4-BE49-F238E27FC236}">
                <a16:creationId xmlns:a16="http://schemas.microsoft.com/office/drawing/2014/main" id="{846EA827-9711-E5F4-7916-447CBF36E4F7}"/>
              </a:ext>
            </a:extLst>
          </p:cNvPr>
          <p:cNvSpPr/>
          <p:nvPr/>
        </p:nvSpPr>
        <p:spPr>
          <a:xfrm>
            <a:off x="8897850" y="6220028"/>
            <a:ext cx="3767910" cy="873545"/>
          </a:xfrm>
          <a:prstGeom prst="round2Diag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endParaRPr lang="en-SG" sz="1100">
              <a:solidFill>
                <a:schemeClr val="tx1"/>
              </a:solidFill>
            </a:endParaRPr>
          </a:p>
        </p:txBody>
      </p:sp>
      <p:sp>
        <p:nvSpPr>
          <p:cNvPr id="29" name="Rectangle: Rounded Corners 28">
            <a:extLst>
              <a:ext uri="{FF2B5EF4-FFF2-40B4-BE49-F238E27FC236}">
                <a16:creationId xmlns:a16="http://schemas.microsoft.com/office/drawing/2014/main" id="{CF556424-A6A2-4328-CECC-48DB14A48293}"/>
              </a:ext>
            </a:extLst>
          </p:cNvPr>
          <p:cNvSpPr/>
          <p:nvPr/>
        </p:nvSpPr>
        <p:spPr>
          <a:xfrm>
            <a:off x="1997878" y="1229332"/>
            <a:ext cx="2419311" cy="2227569"/>
          </a:xfrm>
          <a:prstGeom prst="roundRect">
            <a:avLst>
              <a:gd name="adj" fmla="val 8538"/>
            </a:avLst>
          </a:prstGeom>
          <a:gradFill flip="none" rotWithShape="1">
            <a:gsLst>
              <a:gs pos="100000">
                <a:schemeClr val="accent3">
                  <a:lumMod val="20000"/>
                  <a:lumOff val="80000"/>
                </a:schemeClr>
              </a:gs>
              <a:gs pos="0">
                <a:schemeClr val="accent3">
                  <a:lumMod val="40000"/>
                  <a:lumOff val="60000"/>
                </a:schemeClr>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SG" dirty="0"/>
          </a:p>
        </p:txBody>
      </p:sp>
      <p:sp>
        <p:nvSpPr>
          <p:cNvPr id="22" name="TextBox 21">
            <a:extLst>
              <a:ext uri="{FF2B5EF4-FFF2-40B4-BE49-F238E27FC236}">
                <a16:creationId xmlns:a16="http://schemas.microsoft.com/office/drawing/2014/main" id="{18AD6A30-4413-6E74-399B-48DA1711128E}"/>
              </a:ext>
            </a:extLst>
          </p:cNvPr>
          <p:cNvSpPr txBox="1"/>
          <p:nvPr/>
        </p:nvSpPr>
        <p:spPr>
          <a:xfrm>
            <a:off x="2019868" y="1426396"/>
            <a:ext cx="2375330" cy="1815882"/>
          </a:xfrm>
          <a:prstGeom prst="rect">
            <a:avLst/>
          </a:prstGeom>
          <a:noFill/>
        </p:spPr>
        <p:txBody>
          <a:bodyPr wrap="square" rtlCol="0">
            <a:spAutoFit/>
          </a:bodyPr>
          <a:lstStyle/>
          <a:p>
            <a:pPr algn="ctr"/>
            <a:r>
              <a:rPr lang="en-US" sz="1600" b="1" dirty="0">
                <a:solidFill>
                  <a:schemeClr val="tx1">
                    <a:lumMod val="50000"/>
                  </a:schemeClr>
                </a:solidFill>
              </a:rPr>
              <a:t>Proactive </a:t>
            </a:r>
            <a:r>
              <a:rPr lang="en-US" sz="1600" b="1" dirty="0">
                <a:solidFill>
                  <a:schemeClr val="accent6"/>
                </a:solidFill>
              </a:rPr>
              <a:t>bilateral and multilateral engagements </a:t>
            </a:r>
            <a:r>
              <a:rPr lang="en-US" sz="1600" b="1" dirty="0">
                <a:solidFill>
                  <a:schemeClr val="tx1">
                    <a:lumMod val="50000"/>
                  </a:schemeClr>
                </a:solidFill>
              </a:rPr>
              <a:t>with RSUs, administrative data sources including SSOTs and key users/stakeholders. </a:t>
            </a:r>
            <a:endParaRPr lang="en-SG" sz="1600" dirty="0">
              <a:solidFill>
                <a:schemeClr val="tx1">
                  <a:lumMod val="50000"/>
                </a:schemeClr>
              </a:solidFill>
            </a:endParaRPr>
          </a:p>
        </p:txBody>
      </p:sp>
      <p:sp>
        <p:nvSpPr>
          <p:cNvPr id="39" name="Rectangle: Rounded Corners 38">
            <a:extLst>
              <a:ext uri="{FF2B5EF4-FFF2-40B4-BE49-F238E27FC236}">
                <a16:creationId xmlns:a16="http://schemas.microsoft.com/office/drawing/2014/main" id="{D1894BA3-DE59-DBD7-5886-292A2FD979E8}"/>
              </a:ext>
            </a:extLst>
          </p:cNvPr>
          <p:cNvSpPr/>
          <p:nvPr/>
        </p:nvSpPr>
        <p:spPr>
          <a:xfrm>
            <a:off x="2443148" y="4215186"/>
            <a:ext cx="2419311" cy="2227569"/>
          </a:xfrm>
          <a:prstGeom prst="roundRect">
            <a:avLst>
              <a:gd name="adj" fmla="val 8538"/>
            </a:avLst>
          </a:prstGeom>
          <a:gradFill>
            <a:gsLst>
              <a:gs pos="100000">
                <a:schemeClr val="accent3">
                  <a:lumMod val="20000"/>
                  <a:lumOff val="80000"/>
                </a:schemeClr>
              </a:gs>
              <a:gs pos="0">
                <a:schemeClr val="accent3">
                  <a:lumMod val="40000"/>
                  <a:lumOff val="60000"/>
                </a:schemeClr>
              </a:gs>
            </a:gsLs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SG"/>
          </a:p>
        </p:txBody>
      </p:sp>
      <p:sp>
        <p:nvSpPr>
          <p:cNvPr id="42" name="TextBox 41">
            <a:extLst>
              <a:ext uri="{FF2B5EF4-FFF2-40B4-BE49-F238E27FC236}">
                <a16:creationId xmlns:a16="http://schemas.microsoft.com/office/drawing/2014/main" id="{B5F162AF-66F1-1ECE-1BCF-DBEC8DD219CC}"/>
              </a:ext>
            </a:extLst>
          </p:cNvPr>
          <p:cNvSpPr txBox="1"/>
          <p:nvPr/>
        </p:nvSpPr>
        <p:spPr>
          <a:xfrm>
            <a:off x="2510053" y="4274377"/>
            <a:ext cx="2318424" cy="2062103"/>
          </a:xfrm>
          <a:prstGeom prst="rect">
            <a:avLst/>
          </a:prstGeom>
          <a:noFill/>
        </p:spPr>
        <p:txBody>
          <a:bodyPr wrap="square" rtlCol="0">
            <a:spAutoFit/>
          </a:bodyPr>
          <a:lstStyle/>
          <a:p>
            <a:pPr algn="ctr"/>
            <a:r>
              <a:rPr lang="en-US" sz="1600" b="1" dirty="0">
                <a:solidFill>
                  <a:schemeClr val="tx1">
                    <a:lumMod val="50000"/>
                  </a:schemeClr>
                </a:solidFill>
              </a:rPr>
              <a:t>Promote </a:t>
            </a:r>
            <a:r>
              <a:rPr lang="en-US" sz="1600" b="1" dirty="0">
                <a:solidFill>
                  <a:schemeClr val="accent6"/>
                </a:solidFill>
              </a:rPr>
              <a:t>whole-of-government awareness</a:t>
            </a:r>
            <a:r>
              <a:rPr lang="en-US" sz="1600" b="1" dirty="0">
                <a:solidFill>
                  <a:schemeClr val="tx1">
                    <a:lumMod val="50000"/>
                  </a:schemeClr>
                </a:solidFill>
              </a:rPr>
              <a:t> of available statistics and datasets in DOS TC, and standards and practices to </a:t>
            </a:r>
            <a:r>
              <a:rPr lang="en-US" sz="1600" b="1" dirty="0">
                <a:solidFill>
                  <a:schemeClr val="accent6"/>
                </a:solidFill>
              </a:rPr>
              <a:t>uplift data quality</a:t>
            </a:r>
          </a:p>
        </p:txBody>
      </p:sp>
      <p:sp>
        <p:nvSpPr>
          <p:cNvPr id="54" name="Rectangle: Rounded Corners 53">
            <a:extLst>
              <a:ext uri="{FF2B5EF4-FFF2-40B4-BE49-F238E27FC236}">
                <a16:creationId xmlns:a16="http://schemas.microsoft.com/office/drawing/2014/main" id="{CDDF5999-E25F-CCD8-71E6-932717641661}"/>
              </a:ext>
            </a:extLst>
          </p:cNvPr>
          <p:cNvSpPr/>
          <p:nvPr/>
        </p:nvSpPr>
        <p:spPr>
          <a:xfrm>
            <a:off x="7688194" y="4161879"/>
            <a:ext cx="2677116" cy="2280876"/>
          </a:xfrm>
          <a:prstGeom prst="roundRect">
            <a:avLst>
              <a:gd name="adj" fmla="val 8538"/>
            </a:avLst>
          </a:prstGeom>
          <a:gradFill>
            <a:gsLst>
              <a:gs pos="100000">
                <a:schemeClr val="accent3">
                  <a:lumMod val="20000"/>
                  <a:lumOff val="80000"/>
                </a:schemeClr>
              </a:gs>
              <a:gs pos="0">
                <a:schemeClr val="accent3">
                  <a:lumMod val="40000"/>
                  <a:lumOff val="60000"/>
                </a:schemeClr>
              </a:gs>
            </a:gsLs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SG"/>
          </a:p>
        </p:txBody>
      </p:sp>
      <p:sp>
        <p:nvSpPr>
          <p:cNvPr id="55" name="TextBox 54">
            <a:extLst>
              <a:ext uri="{FF2B5EF4-FFF2-40B4-BE49-F238E27FC236}">
                <a16:creationId xmlns:a16="http://schemas.microsoft.com/office/drawing/2014/main" id="{66AAD407-B277-EA2A-1F94-CEAFB22F49FA}"/>
              </a:ext>
            </a:extLst>
          </p:cNvPr>
          <p:cNvSpPr txBox="1"/>
          <p:nvPr/>
        </p:nvSpPr>
        <p:spPr>
          <a:xfrm>
            <a:off x="7688192" y="4268106"/>
            <a:ext cx="2677118" cy="2062103"/>
          </a:xfrm>
          <a:prstGeom prst="rect">
            <a:avLst/>
          </a:prstGeom>
          <a:noFill/>
        </p:spPr>
        <p:txBody>
          <a:bodyPr wrap="square" rtlCol="0">
            <a:spAutoFit/>
          </a:bodyPr>
          <a:lstStyle/>
          <a:p>
            <a:pPr algn="ctr"/>
            <a:r>
              <a:rPr lang="en-US" sz="1600" b="1" dirty="0">
                <a:solidFill>
                  <a:schemeClr val="tx1">
                    <a:lumMod val="50000"/>
                  </a:schemeClr>
                </a:solidFill>
              </a:rPr>
              <a:t>Highlight cross-agency research opportunities by </a:t>
            </a:r>
            <a:r>
              <a:rPr lang="en-US" sz="1600" b="1" dirty="0">
                <a:solidFill>
                  <a:schemeClr val="accent6"/>
                </a:solidFill>
              </a:rPr>
              <a:t>showcasing impactful socio-economic studies and insightful new data releases </a:t>
            </a:r>
            <a:r>
              <a:rPr lang="en-US" sz="1600" b="1" dirty="0">
                <a:solidFill>
                  <a:schemeClr val="tx1">
                    <a:lumMod val="50000"/>
                  </a:schemeClr>
                </a:solidFill>
              </a:rPr>
              <a:t>across government via the DOS Research Digest and </a:t>
            </a:r>
            <a:r>
              <a:rPr lang="en-US" sz="1600" b="1" dirty="0" err="1">
                <a:solidFill>
                  <a:schemeClr val="tx1">
                    <a:lumMod val="50000"/>
                  </a:schemeClr>
                </a:solidFill>
              </a:rPr>
              <a:t>eDMs</a:t>
            </a:r>
            <a:endParaRPr lang="en-SG" sz="1600" b="1" dirty="0">
              <a:solidFill>
                <a:schemeClr val="tx1">
                  <a:lumMod val="50000"/>
                </a:schemeClr>
              </a:solidFill>
            </a:endParaRPr>
          </a:p>
        </p:txBody>
      </p:sp>
      <p:sp>
        <p:nvSpPr>
          <p:cNvPr id="66" name="Rectangle: Rounded Corners 65">
            <a:extLst>
              <a:ext uri="{FF2B5EF4-FFF2-40B4-BE49-F238E27FC236}">
                <a16:creationId xmlns:a16="http://schemas.microsoft.com/office/drawing/2014/main" id="{621C0DA4-53A1-46A8-F827-465041873590}"/>
              </a:ext>
            </a:extLst>
          </p:cNvPr>
          <p:cNvSpPr/>
          <p:nvPr/>
        </p:nvSpPr>
        <p:spPr>
          <a:xfrm>
            <a:off x="7983502" y="1132448"/>
            <a:ext cx="2677116" cy="2341156"/>
          </a:xfrm>
          <a:prstGeom prst="roundRect">
            <a:avLst>
              <a:gd name="adj" fmla="val 8538"/>
            </a:avLst>
          </a:prstGeom>
          <a:gradFill>
            <a:gsLst>
              <a:gs pos="100000">
                <a:schemeClr val="accent3">
                  <a:lumMod val="20000"/>
                  <a:lumOff val="80000"/>
                </a:schemeClr>
              </a:gs>
              <a:gs pos="0">
                <a:schemeClr val="accent3">
                  <a:lumMod val="40000"/>
                  <a:lumOff val="60000"/>
                </a:schemeClr>
              </a:gs>
            </a:gsLs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SG"/>
          </a:p>
        </p:txBody>
      </p:sp>
      <p:sp>
        <p:nvSpPr>
          <p:cNvPr id="67" name="TextBox 66">
            <a:extLst>
              <a:ext uri="{FF2B5EF4-FFF2-40B4-BE49-F238E27FC236}">
                <a16:creationId xmlns:a16="http://schemas.microsoft.com/office/drawing/2014/main" id="{11CC4758-EB6E-B791-639A-9DCE91FA28FA}"/>
              </a:ext>
            </a:extLst>
          </p:cNvPr>
          <p:cNvSpPr txBox="1"/>
          <p:nvPr/>
        </p:nvSpPr>
        <p:spPr>
          <a:xfrm>
            <a:off x="7978178" y="1165280"/>
            <a:ext cx="2682440" cy="2308324"/>
          </a:xfrm>
          <a:prstGeom prst="rect">
            <a:avLst/>
          </a:prstGeom>
          <a:noFill/>
        </p:spPr>
        <p:txBody>
          <a:bodyPr wrap="square" rtlCol="0">
            <a:spAutoFit/>
          </a:bodyPr>
          <a:lstStyle/>
          <a:p>
            <a:pPr algn="ctr"/>
            <a:r>
              <a:rPr lang="en-US" sz="1600" b="1" dirty="0">
                <a:solidFill>
                  <a:schemeClr val="accent6"/>
                </a:solidFill>
              </a:rPr>
              <a:t>Reinforce DOS’s role as national statistical coordinator </a:t>
            </a:r>
            <a:r>
              <a:rPr lang="en-US" sz="1600" b="1" dirty="0">
                <a:solidFill>
                  <a:schemeClr val="tx1">
                    <a:lumMod val="50000"/>
                  </a:schemeClr>
                </a:solidFill>
              </a:rPr>
              <a:t>with DOS-RSUs meetings and DOS Learning Days, which bring together statistical and data practitioners from government, private sector and other countries</a:t>
            </a:r>
          </a:p>
        </p:txBody>
      </p:sp>
      <p:cxnSp>
        <p:nvCxnSpPr>
          <p:cNvPr id="99" name="Straight Connector 98">
            <a:extLst>
              <a:ext uri="{FF2B5EF4-FFF2-40B4-BE49-F238E27FC236}">
                <a16:creationId xmlns:a16="http://schemas.microsoft.com/office/drawing/2014/main" id="{26BAF3B6-11B4-1ED1-43B1-7EAF763D9D01}"/>
              </a:ext>
            </a:extLst>
          </p:cNvPr>
          <p:cNvCxnSpPr>
            <a:cxnSpLocks/>
            <a:stCxn id="22" idx="3"/>
            <a:endCxn id="24" idx="1"/>
          </p:cNvCxnSpPr>
          <p:nvPr/>
        </p:nvCxnSpPr>
        <p:spPr>
          <a:xfrm>
            <a:off x="4395198" y="2334337"/>
            <a:ext cx="1185254" cy="515898"/>
          </a:xfrm>
          <a:prstGeom prst="line">
            <a:avLst/>
          </a:prstGeom>
          <a:ln w="6350">
            <a:gradFill>
              <a:gsLst>
                <a:gs pos="0">
                  <a:srgbClr val="F3956E"/>
                </a:gs>
                <a:gs pos="100000">
                  <a:srgbClr val="0A2D73"/>
                </a:gs>
              </a:gsLst>
              <a:lin ang="5400000" scaled="1"/>
            </a:gradFill>
          </a:ln>
        </p:spPr>
        <p:style>
          <a:lnRef idx="2">
            <a:schemeClr val="accent1"/>
          </a:lnRef>
          <a:fillRef idx="0">
            <a:schemeClr val="accent1"/>
          </a:fillRef>
          <a:effectRef idx="1">
            <a:schemeClr val="accent1"/>
          </a:effectRef>
          <a:fontRef idx="minor">
            <a:schemeClr val="tx1"/>
          </a:fontRef>
        </p:style>
      </p:cxnSp>
      <p:cxnSp>
        <p:nvCxnSpPr>
          <p:cNvPr id="105" name="Straight Connector 104">
            <a:extLst>
              <a:ext uri="{FF2B5EF4-FFF2-40B4-BE49-F238E27FC236}">
                <a16:creationId xmlns:a16="http://schemas.microsoft.com/office/drawing/2014/main" id="{EAA81C3B-EBC6-F03F-B44C-C3135484338C}"/>
              </a:ext>
            </a:extLst>
          </p:cNvPr>
          <p:cNvCxnSpPr>
            <a:cxnSpLocks/>
            <a:stCxn id="24" idx="7"/>
            <a:endCxn id="66" idx="1"/>
          </p:cNvCxnSpPr>
          <p:nvPr/>
        </p:nvCxnSpPr>
        <p:spPr>
          <a:xfrm flipV="1">
            <a:off x="6910970" y="2303026"/>
            <a:ext cx="1072532" cy="547209"/>
          </a:xfrm>
          <a:prstGeom prst="line">
            <a:avLst/>
          </a:prstGeom>
          <a:ln w="6350">
            <a:gradFill>
              <a:gsLst>
                <a:gs pos="100000">
                  <a:srgbClr val="F3956E"/>
                </a:gs>
                <a:gs pos="0">
                  <a:srgbClr val="0A2D73"/>
                </a:gs>
              </a:gsLst>
              <a:lin ang="5400000" scaled="1"/>
            </a:gradFill>
          </a:ln>
        </p:spPr>
        <p:style>
          <a:lnRef idx="2">
            <a:schemeClr val="accent1"/>
          </a:lnRef>
          <a:fillRef idx="0">
            <a:schemeClr val="accent1"/>
          </a:fillRef>
          <a:effectRef idx="1">
            <a:schemeClr val="accent1"/>
          </a:effectRef>
          <a:fontRef idx="minor">
            <a:schemeClr val="tx1"/>
          </a:fontRef>
        </p:style>
      </p:cxnSp>
      <p:cxnSp>
        <p:nvCxnSpPr>
          <p:cNvPr id="108" name="Straight Connector 107">
            <a:extLst>
              <a:ext uri="{FF2B5EF4-FFF2-40B4-BE49-F238E27FC236}">
                <a16:creationId xmlns:a16="http://schemas.microsoft.com/office/drawing/2014/main" id="{A63D800B-F0CC-DA22-5FB5-A37A5C3D5F53}"/>
              </a:ext>
            </a:extLst>
          </p:cNvPr>
          <p:cNvCxnSpPr>
            <a:cxnSpLocks/>
            <a:stCxn id="24" idx="5"/>
            <a:endCxn id="54" idx="1"/>
          </p:cNvCxnSpPr>
          <p:nvPr/>
        </p:nvCxnSpPr>
        <p:spPr>
          <a:xfrm>
            <a:off x="6910970" y="4093065"/>
            <a:ext cx="777224" cy="1209252"/>
          </a:xfrm>
          <a:prstGeom prst="line">
            <a:avLst/>
          </a:prstGeom>
          <a:ln w="6350">
            <a:gradFill>
              <a:gsLst>
                <a:gs pos="100000">
                  <a:srgbClr val="F3956E"/>
                </a:gs>
                <a:gs pos="0">
                  <a:srgbClr val="0A2D73"/>
                </a:gs>
              </a:gsLst>
              <a:lin ang="5400000" scaled="1"/>
            </a:gradFill>
          </a:ln>
        </p:spPr>
        <p:style>
          <a:lnRef idx="2">
            <a:schemeClr val="accent1"/>
          </a:lnRef>
          <a:fillRef idx="0">
            <a:schemeClr val="accent1"/>
          </a:fillRef>
          <a:effectRef idx="1">
            <a:schemeClr val="accent1"/>
          </a:effectRef>
          <a:fontRef idx="minor">
            <a:schemeClr val="tx1"/>
          </a:fontRef>
        </p:style>
      </p:cxnSp>
      <p:sp>
        <p:nvSpPr>
          <p:cNvPr id="20" name="Title 19">
            <a:extLst>
              <a:ext uri="{FF2B5EF4-FFF2-40B4-BE49-F238E27FC236}">
                <a16:creationId xmlns:a16="http://schemas.microsoft.com/office/drawing/2014/main" id="{0481E6AC-AAD2-8B21-D63A-78397D770743}"/>
              </a:ext>
            </a:extLst>
          </p:cNvPr>
          <p:cNvSpPr>
            <a:spLocks noGrp="1"/>
          </p:cNvSpPr>
          <p:nvPr>
            <p:ph type="title"/>
          </p:nvPr>
        </p:nvSpPr>
        <p:spPr>
          <a:xfrm>
            <a:off x="430981" y="0"/>
            <a:ext cx="11437048" cy="1140901"/>
          </a:xfrm>
        </p:spPr>
        <p:txBody>
          <a:bodyPr>
            <a:normAutofit fontScale="90000"/>
          </a:bodyPr>
          <a:lstStyle/>
          <a:p>
            <a:r>
              <a:rPr lang="en-SG" dirty="0"/>
              <a:t>Continuous engagement to strengthen partnerships in Whole-of-Government</a:t>
            </a:r>
          </a:p>
        </p:txBody>
      </p:sp>
      <p:grpSp>
        <p:nvGrpSpPr>
          <p:cNvPr id="32" name="Group 31">
            <a:extLst>
              <a:ext uri="{FF2B5EF4-FFF2-40B4-BE49-F238E27FC236}">
                <a16:creationId xmlns:a16="http://schemas.microsoft.com/office/drawing/2014/main" id="{3F69A1B6-9ACE-7443-B555-18B3DE8CDCC1}"/>
              </a:ext>
            </a:extLst>
          </p:cNvPr>
          <p:cNvGrpSpPr/>
          <p:nvPr/>
        </p:nvGrpSpPr>
        <p:grpSpPr>
          <a:xfrm>
            <a:off x="5304890" y="2544212"/>
            <a:ext cx="1881640" cy="1835136"/>
            <a:chOff x="5730393" y="2904132"/>
            <a:chExt cx="1207465" cy="1207464"/>
          </a:xfrm>
        </p:grpSpPr>
        <p:grpSp>
          <p:nvGrpSpPr>
            <p:cNvPr id="40" name="Group 39">
              <a:extLst>
                <a:ext uri="{FF2B5EF4-FFF2-40B4-BE49-F238E27FC236}">
                  <a16:creationId xmlns:a16="http://schemas.microsoft.com/office/drawing/2014/main" id="{2A27440A-E22D-4412-C9DE-88D4441B0C62}"/>
                </a:ext>
              </a:extLst>
            </p:cNvPr>
            <p:cNvGrpSpPr/>
            <p:nvPr/>
          </p:nvGrpSpPr>
          <p:grpSpPr>
            <a:xfrm>
              <a:off x="5730393" y="2904132"/>
              <a:ext cx="1207464" cy="1207464"/>
              <a:chOff x="5433389" y="1776424"/>
              <a:chExt cx="1207464" cy="1207464"/>
            </a:xfrm>
          </p:grpSpPr>
          <p:sp>
            <p:nvSpPr>
              <p:cNvPr id="15" name="Oval 14">
                <a:extLst>
                  <a:ext uri="{FF2B5EF4-FFF2-40B4-BE49-F238E27FC236}">
                    <a16:creationId xmlns:a16="http://schemas.microsoft.com/office/drawing/2014/main" id="{49429549-A408-149D-081A-27B6BE2A9FB5}"/>
                  </a:ext>
                </a:extLst>
              </p:cNvPr>
              <p:cNvSpPr/>
              <p:nvPr/>
            </p:nvSpPr>
            <p:spPr>
              <a:xfrm>
                <a:off x="5433389" y="1776424"/>
                <a:ext cx="1207464" cy="1207464"/>
              </a:xfrm>
              <a:prstGeom prst="ellipse">
                <a:avLst/>
              </a:prstGeom>
              <a:solidFill>
                <a:srgbClr val="0A2D7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SG"/>
              </a:p>
            </p:txBody>
          </p:sp>
          <p:sp>
            <p:nvSpPr>
              <p:cNvPr id="19" name="Oval 18">
                <a:extLst>
                  <a:ext uri="{FF2B5EF4-FFF2-40B4-BE49-F238E27FC236}">
                    <a16:creationId xmlns:a16="http://schemas.microsoft.com/office/drawing/2014/main" id="{770C4ED3-5175-F9B7-ECCA-4CE980C67AD4}"/>
                  </a:ext>
                </a:extLst>
              </p:cNvPr>
              <p:cNvSpPr/>
              <p:nvPr/>
            </p:nvSpPr>
            <p:spPr>
              <a:xfrm>
                <a:off x="5506584" y="1849619"/>
                <a:ext cx="1061075" cy="1061075"/>
              </a:xfrm>
              <a:prstGeom prst="ellipse">
                <a:avLst/>
              </a:prstGeom>
              <a:solidFill>
                <a:srgbClr val="FFFFFF"/>
              </a:solidFill>
              <a:ln>
                <a:solidFill>
                  <a:schemeClr val="accent3">
                    <a:lumMod val="20000"/>
                    <a:lumOff val="8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SG"/>
              </a:p>
            </p:txBody>
          </p:sp>
        </p:grpSp>
        <p:grpSp>
          <p:nvGrpSpPr>
            <p:cNvPr id="23" name="Group 22">
              <a:extLst>
                <a:ext uri="{FF2B5EF4-FFF2-40B4-BE49-F238E27FC236}">
                  <a16:creationId xmlns:a16="http://schemas.microsoft.com/office/drawing/2014/main" id="{0FC48EF2-4FF4-D609-596E-0C84A1576910}"/>
                </a:ext>
              </a:extLst>
            </p:cNvPr>
            <p:cNvGrpSpPr/>
            <p:nvPr/>
          </p:nvGrpSpPr>
          <p:grpSpPr>
            <a:xfrm>
              <a:off x="5730394" y="2936125"/>
              <a:ext cx="1207464" cy="1156466"/>
              <a:chOff x="4394200" y="2019300"/>
              <a:chExt cx="2565400" cy="2565400"/>
            </a:xfrm>
            <a:noFill/>
          </p:grpSpPr>
          <p:sp>
            <p:nvSpPr>
              <p:cNvPr id="24" name="Oval 23">
                <a:extLst>
                  <a:ext uri="{FF2B5EF4-FFF2-40B4-BE49-F238E27FC236}">
                    <a16:creationId xmlns:a16="http://schemas.microsoft.com/office/drawing/2014/main" id="{E602CDF6-74A9-F543-A107-FCE0699359DD}"/>
                  </a:ext>
                </a:extLst>
              </p:cNvPr>
              <p:cNvSpPr/>
              <p:nvPr/>
            </p:nvSpPr>
            <p:spPr>
              <a:xfrm>
                <a:off x="4394200" y="2019300"/>
                <a:ext cx="2565400" cy="25654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SG" sz="1351" dirty="0"/>
              </a:p>
            </p:txBody>
          </p:sp>
          <p:pic>
            <p:nvPicPr>
              <p:cNvPr id="30" name="Picture 29">
                <a:extLst>
                  <a:ext uri="{FF2B5EF4-FFF2-40B4-BE49-F238E27FC236}">
                    <a16:creationId xmlns:a16="http://schemas.microsoft.com/office/drawing/2014/main" id="{FB35EA50-CB25-2BD4-5C43-1568D1831A21}"/>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394200" y="2803633"/>
                <a:ext cx="2565400" cy="996733"/>
              </a:xfrm>
              <a:prstGeom prst="rect">
                <a:avLst/>
              </a:prstGeom>
              <a:grpFill/>
            </p:spPr>
          </p:pic>
        </p:grpSp>
      </p:grpSp>
    </p:spTree>
    <p:extLst>
      <p:ext uri="{BB962C8B-B14F-4D97-AF65-F5344CB8AC3E}">
        <p14:creationId xmlns:p14="http://schemas.microsoft.com/office/powerpoint/2010/main" val="2283192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9"/>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2"/>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9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6"/>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67"/>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0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11"/>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39"/>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42"/>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54"/>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55"/>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10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P spid="22" grpId="0"/>
      <p:bldP spid="39" grpId="0" animBg="1"/>
      <p:bldP spid="42" grpId="0"/>
      <p:bldP spid="54" grpId="0" animBg="1"/>
      <p:bldP spid="55" grpId="0"/>
      <p:bldP spid="66" grpId="0" animBg="1"/>
      <p:bldP spid="67"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1BBA30F-52A0-C0B7-1488-876E9DE3EA68}"/>
            </a:ext>
          </a:extLst>
        </p:cNvPr>
        <p:cNvGrpSpPr/>
        <p:nvPr/>
      </p:nvGrpSpPr>
      <p:grpSpPr>
        <a:xfrm>
          <a:off x="0" y="0"/>
          <a:ext cx="0" cy="0"/>
          <a:chOff x="0" y="0"/>
          <a:chExt cx="0" cy="0"/>
        </a:xfrm>
      </p:grpSpPr>
      <p:pic>
        <p:nvPicPr>
          <p:cNvPr id="5" name="Picture 4">
            <a:extLst>
              <a:ext uri="{FF2B5EF4-FFF2-40B4-BE49-F238E27FC236}">
                <a16:creationId xmlns:a16="http://schemas.microsoft.com/office/drawing/2014/main" id="{C1A85726-6637-C683-B61D-96274E61564B}"/>
              </a:ext>
            </a:extLst>
          </p:cNvPr>
          <p:cNvPicPr>
            <a:picLocks noChangeAspect="1"/>
          </p:cNvPicPr>
          <p:nvPr/>
        </p:nvPicPr>
        <p:blipFill>
          <a:blip r:embed="rId3"/>
          <a:stretch>
            <a:fillRect/>
          </a:stretch>
        </p:blipFill>
        <p:spPr>
          <a:xfrm>
            <a:off x="3757808" y="431"/>
            <a:ext cx="4872625" cy="6827881"/>
          </a:xfrm>
          <a:prstGeom prst="rect">
            <a:avLst/>
          </a:prstGeom>
        </p:spPr>
      </p:pic>
    </p:spTree>
    <p:extLst>
      <p:ext uri="{BB962C8B-B14F-4D97-AF65-F5344CB8AC3E}">
        <p14:creationId xmlns:p14="http://schemas.microsoft.com/office/powerpoint/2010/main" val="30686238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76589889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53271A3-0B42-C41E-5207-1717E64B7A30}"/>
            </a:ext>
          </a:extLst>
        </p:cNvPr>
        <p:cNvGrpSpPr/>
        <p:nvPr/>
      </p:nvGrpSpPr>
      <p:grpSpPr>
        <a:xfrm>
          <a:off x="0" y="0"/>
          <a:ext cx="0" cy="0"/>
          <a:chOff x="0" y="0"/>
          <a:chExt cx="0" cy="0"/>
        </a:xfrm>
      </p:grpSpPr>
      <p:graphicFrame>
        <p:nvGraphicFramePr>
          <p:cNvPr id="74" name="Diagram 73">
            <a:extLst>
              <a:ext uri="{FF2B5EF4-FFF2-40B4-BE49-F238E27FC236}">
                <a16:creationId xmlns:a16="http://schemas.microsoft.com/office/drawing/2014/main" id="{18E29EA3-9DC9-BAEC-18C6-1B431FB4BEA8}"/>
              </a:ext>
            </a:extLst>
          </p:cNvPr>
          <p:cNvGraphicFramePr/>
          <p:nvPr>
            <p:extLst>
              <p:ext uri="{D42A27DB-BD31-4B8C-83A1-F6EECF244321}">
                <p14:modId xmlns:p14="http://schemas.microsoft.com/office/powerpoint/2010/main" val="2415085575"/>
              </p:ext>
            </p:extLst>
          </p:nvPr>
        </p:nvGraphicFramePr>
        <p:xfrm>
          <a:off x="3021489" y="1218251"/>
          <a:ext cx="6074852" cy="540460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4" name="Title 7">
            <a:extLst>
              <a:ext uri="{FF2B5EF4-FFF2-40B4-BE49-F238E27FC236}">
                <a16:creationId xmlns:a16="http://schemas.microsoft.com/office/drawing/2014/main" id="{5AFC418A-F36F-196F-4468-5B4E558C8569}"/>
              </a:ext>
            </a:extLst>
          </p:cNvPr>
          <p:cNvSpPr>
            <a:spLocks noGrp="1"/>
          </p:cNvSpPr>
          <p:nvPr>
            <p:ph type="title"/>
          </p:nvPr>
        </p:nvSpPr>
        <p:spPr>
          <a:xfrm>
            <a:off x="433232" y="133484"/>
            <a:ext cx="11325536" cy="917143"/>
          </a:xfrm>
        </p:spPr>
        <p:txBody>
          <a:bodyPr>
            <a:noAutofit/>
          </a:bodyPr>
          <a:lstStyle/>
          <a:p>
            <a:r>
              <a:rPr lang="en-US" sz="3600" dirty="0"/>
              <a:t>DOS has multiple key stakeholder groups, with whom we engage and interact regularly</a:t>
            </a:r>
          </a:p>
        </p:txBody>
      </p:sp>
      <p:grpSp>
        <p:nvGrpSpPr>
          <p:cNvPr id="10" name="Group 9">
            <a:extLst>
              <a:ext uri="{FF2B5EF4-FFF2-40B4-BE49-F238E27FC236}">
                <a16:creationId xmlns:a16="http://schemas.microsoft.com/office/drawing/2014/main" id="{F9A0C7CC-4A0A-FE28-6133-B3DAD47F9E6F}"/>
              </a:ext>
            </a:extLst>
          </p:cNvPr>
          <p:cNvGrpSpPr/>
          <p:nvPr/>
        </p:nvGrpSpPr>
        <p:grpSpPr>
          <a:xfrm>
            <a:off x="5404987" y="1218251"/>
            <a:ext cx="1339644" cy="1338213"/>
            <a:chOff x="2166508" y="1498574"/>
            <a:chExt cx="2317685" cy="2317686"/>
          </a:xfrm>
        </p:grpSpPr>
        <p:sp>
          <p:nvSpPr>
            <p:cNvPr id="11" name="Oval 10">
              <a:extLst>
                <a:ext uri="{FF2B5EF4-FFF2-40B4-BE49-F238E27FC236}">
                  <a16:creationId xmlns:a16="http://schemas.microsoft.com/office/drawing/2014/main" id="{71941648-E021-E264-A276-D58A6F606959}"/>
                </a:ext>
              </a:extLst>
            </p:cNvPr>
            <p:cNvSpPr/>
            <p:nvPr/>
          </p:nvSpPr>
          <p:spPr>
            <a:xfrm>
              <a:off x="2166508" y="1498574"/>
              <a:ext cx="2317685" cy="2317686"/>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SG" sz="2200"/>
            </a:p>
          </p:txBody>
        </p:sp>
        <p:pic>
          <p:nvPicPr>
            <p:cNvPr id="12" name="Picture 11">
              <a:extLst>
                <a:ext uri="{FF2B5EF4-FFF2-40B4-BE49-F238E27FC236}">
                  <a16:creationId xmlns:a16="http://schemas.microsoft.com/office/drawing/2014/main" id="{75B9D505-F624-C246-E92C-97D6A323A3C7}"/>
                </a:ext>
              </a:extLst>
            </p:cNvPr>
            <p:cNvPicPr>
              <a:picLocks noChangeAspect="1"/>
            </p:cNvPicPr>
            <p:nvPr/>
          </p:nvPicPr>
          <p:blipFill>
            <a:blip r:embed="rId8">
              <a:biLevel thresh="25000"/>
              <a:extLst>
                <a:ext uri="{28A0092B-C50C-407E-A947-70E740481C1C}">
                  <a14:useLocalDpi xmlns:a14="http://schemas.microsoft.com/office/drawing/2010/main" val="0"/>
                </a:ext>
              </a:extLst>
            </a:blip>
            <a:stretch>
              <a:fillRect/>
            </a:stretch>
          </p:blipFill>
          <p:spPr>
            <a:xfrm>
              <a:off x="2592703" y="1819360"/>
              <a:ext cx="1511432" cy="1445237"/>
            </a:xfrm>
            <a:prstGeom prst="rect">
              <a:avLst/>
            </a:prstGeom>
          </p:spPr>
        </p:pic>
      </p:grpSp>
      <p:sp>
        <p:nvSpPr>
          <p:cNvPr id="13" name="TextBox 12">
            <a:extLst>
              <a:ext uri="{FF2B5EF4-FFF2-40B4-BE49-F238E27FC236}">
                <a16:creationId xmlns:a16="http://schemas.microsoft.com/office/drawing/2014/main" id="{DE3BF462-749A-F0FF-6E1B-AE1EBE2CEB60}"/>
              </a:ext>
            </a:extLst>
          </p:cNvPr>
          <p:cNvSpPr txBox="1"/>
          <p:nvPr/>
        </p:nvSpPr>
        <p:spPr>
          <a:xfrm>
            <a:off x="6539096" y="1191713"/>
            <a:ext cx="3037835" cy="430887"/>
          </a:xfrm>
          <a:prstGeom prst="rect">
            <a:avLst/>
          </a:prstGeom>
          <a:noFill/>
        </p:spPr>
        <p:txBody>
          <a:bodyPr wrap="square" rtlCol="0">
            <a:spAutoFit/>
          </a:bodyPr>
          <a:lstStyle/>
          <a:p>
            <a:pPr algn="ctr"/>
            <a:r>
              <a:rPr lang="en-US" sz="2200" dirty="0">
                <a:solidFill>
                  <a:schemeClr val="tx2">
                    <a:lumMod val="50000"/>
                  </a:schemeClr>
                </a:solidFill>
              </a:rPr>
              <a:t>Whole-of-Government</a:t>
            </a:r>
            <a:endParaRPr lang="en-SG" sz="2200" dirty="0">
              <a:solidFill>
                <a:schemeClr val="tx2">
                  <a:lumMod val="50000"/>
                </a:schemeClr>
              </a:solidFill>
            </a:endParaRPr>
          </a:p>
        </p:txBody>
      </p:sp>
      <p:sp>
        <p:nvSpPr>
          <p:cNvPr id="15" name="TextBox 14">
            <a:extLst>
              <a:ext uri="{FF2B5EF4-FFF2-40B4-BE49-F238E27FC236}">
                <a16:creationId xmlns:a16="http://schemas.microsoft.com/office/drawing/2014/main" id="{9AA79FD8-281F-65A5-9071-A89371DFA77F}"/>
              </a:ext>
            </a:extLst>
          </p:cNvPr>
          <p:cNvSpPr txBox="1"/>
          <p:nvPr/>
        </p:nvSpPr>
        <p:spPr>
          <a:xfrm>
            <a:off x="8531590" y="2615170"/>
            <a:ext cx="1440907" cy="430887"/>
          </a:xfrm>
          <a:prstGeom prst="rect">
            <a:avLst/>
          </a:prstGeom>
          <a:noFill/>
        </p:spPr>
        <p:txBody>
          <a:bodyPr wrap="none" rtlCol="0">
            <a:spAutoFit/>
          </a:bodyPr>
          <a:lstStyle/>
          <a:p>
            <a:r>
              <a:rPr lang="en-US" sz="2200" dirty="0">
                <a:solidFill>
                  <a:schemeClr val="tx2">
                    <a:lumMod val="50000"/>
                  </a:schemeClr>
                </a:solidFill>
              </a:rPr>
              <a:t>The Public</a:t>
            </a:r>
          </a:p>
        </p:txBody>
      </p:sp>
      <p:grpSp>
        <p:nvGrpSpPr>
          <p:cNvPr id="16" name="Group 15">
            <a:extLst>
              <a:ext uri="{FF2B5EF4-FFF2-40B4-BE49-F238E27FC236}">
                <a16:creationId xmlns:a16="http://schemas.microsoft.com/office/drawing/2014/main" id="{7CA9BEE2-7E52-61E9-0979-A8DCC5EEA83A}"/>
              </a:ext>
            </a:extLst>
          </p:cNvPr>
          <p:cNvGrpSpPr/>
          <p:nvPr/>
        </p:nvGrpSpPr>
        <p:grpSpPr>
          <a:xfrm>
            <a:off x="7201603" y="2221492"/>
            <a:ext cx="1298712" cy="1343841"/>
            <a:chOff x="4436013" y="3816260"/>
            <a:chExt cx="2317686" cy="2317686"/>
          </a:xfrm>
        </p:grpSpPr>
        <p:sp>
          <p:nvSpPr>
            <p:cNvPr id="24" name="Oval 23">
              <a:extLst>
                <a:ext uri="{FF2B5EF4-FFF2-40B4-BE49-F238E27FC236}">
                  <a16:creationId xmlns:a16="http://schemas.microsoft.com/office/drawing/2014/main" id="{E35BED09-1080-2C21-C45C-17C5400399B0}"/>
                </a:ext>
              </a:extLst>
            </p:cNvPr>
            <p:cNvSpPr/>
            <p:nvPr/>
          </p:nvSpPr>
          <p:spPr>
            <a:xfrm>
              <a:off x="4436013" y="3816260"/>
              <a:ext cx="2317686" cy="2317686"/>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SG" sz="2200"/>
            </a:p>
          </p:txBody>
        </p:sp>
        <p:pic>
          <p:nvPicPr>
            <p:cNvPr id="27" name="Picture 26">
              <a:extLst>
                <a:ext uri="{FF2B5EF4-FFF2-40B4-BE49-F238E27FC236}">
                  <a16:creationId xmlns:a16="http://schemas.microsoft.com/office/drawing/2014/main" id="{7273062B-851B-13FA-25D9-F58F37284D07}"/>
                </a:ext>
              </a:extLst>
            </p:cNvPr>
            <p:cNvPicPr>
              <a:picLocks noChangeAspect="1"/>
            </p:cNvPicPr>
            <p:nvPr/>
          </p:nvPicPr>
          <p:blipFill>
            <a:blip r:embed="rId9">
              <a:biLevel thresh="25000"/>
              <a:extLst>
                <a:ext uri="{28A0092B-C50C-407E-A947-70E740481C1C}">
                  <a14:useLocalDpi xmlns:a14="http://schemas.microsoft.com/office/drawing/2010/main" val="0"/>
                </a:ext>
              </a:extLst>
            </a:blip>
            <a:stretch>
              <a:fillRect/>
            </a:stretch>
          </p:blipFill>
          <p:spPr>
            <a:xfrm>
              <a:off x="4672685" y="4185592"/>
              <a:ext cx="1900154" cy="1427388"/>
            </a:xfrm>
            <a:prstGeom prst="rect">
              <a:avLst/>
            </a:prstGeom>
          </p:spPr>
        </p:pic>
      </p:grpSp>
      <p:pic>
        <p:nvPicPr>
          <p:cNvPr id="70" name="Picture 69">
            <a:extLst>
              <a:ext uri="{FF2B5EF4-FFF2-40B4-BE49-F238E27FC236}">
                <a16:creationId xmlns:a16="http://schemas.microsoft.com/office/drawing/2014/main" id="{9F80DAA9-F636-312C-EFE9-90AA04C1F50D}"/>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3912630" y="2521304"/>
            <a:ext cx="730189" cy="730189"/>
          </a:xfrm>
          <a:prstGeom prst="rect">
            <a:avLst/>
          </a:prstGeom>
          <a:solidFill>
            <a:schemeClr val="bg1"/>
          </a:solidFill>
        </p:spPr>
      </p:pic>
      <p:sp>
        <p:nvSpPr>
          <p:cNvPr id="73" name="TextBox 72">
            <a:extLst>
              <a:ext uri="{FF2B5EF4-FFF2-40B4-BE49-F238E27FC236}">
                <a16:creationId xmlns:a16="http://schemas.microsoft.com/office/drawing/2014/main" id="{38442CEE-C855-6A6B-15DD-39FC98A35ADC}"/>
              </a:ext>
            </a:extLst>
          </p:cNvPr>
          <p:cNvSpPr txBox="1"/>
          <p:nvPr/>
        </p:nvSpPr>
        <p:spPr>
          <a:xfrm>
            <a:off x="433233" y="2221492"/>
            <a:ext cx="3396322" cy="1446550"/>
          </a:xfrm>
          <a:prstGeom prst="rect">
            <a:avLst/>
          </a:prstGeom>
          <a:noFill/>
        </p:spPr>
        <p:txBody>
          <a:bodyPr wrap="square" rtlCol="0">
            <a:spAutoFit/>
          </a:bodyPr>
          <a:lstStyle/>
          <a:p>
            <a:pPr algn="ctr"/>
            <a:r>
              <a:rPr lang="en-US" sz="2200" dirty="0">
                <a:solidFill>
                  <a:schemeClr val="tx2">
                    <a:lumMod val="50000"/>
                  </a:schemeClr>
                </a:solidFill>
              </a:rPr>
              <a:t>Research &amp; Statistics Units and Administrative Data Agencies in Government</a:t>
            </a:r>
            <a:endParaRPr lang="en-SG" sz="2200" dirty="0">
              <a:solidFill>
                <a:schemeClr val="tx2">
                  <a:lumMod val="50000"/>
                </a:schemeClr>
              </a:solidFill>
            </a:endParaRPr>
          </a:p>
        </p:txBody>
      </p:sp>
      <p:grpSp>
        <p:nvGrpSpPr>
          <p:cNvPr id="33" name="Group 32">
            <a:extLst>
              <a:ext uri="{FF2B5EF4-FFF2-40B4-BE49-F238E27FC236}">
                <a16:creationId xmlns:a16="http://schemas.microsoft.com/office/drawing/2014/main" id="{394B891A-5E12-89A6-B7AC-E290E14B6ACB}"/>
              </a:ext>
            </a:extLst>
          </p:cNvPr>
          <p:cNvGrpSpPr/>
          <p:nvPr/>
        </p:nvGrpSpPr>
        <p:grpSpPr>
          <a:xfrm>
            <a:off x="5128590" y="2984502"/>
            <a:ext cx="1881809" cy="1869605"/>
            <a:chOff x="11453719" y="2886377"/>
            <a:chExt cx="1207464" cy="1207464"/>
          </a:xfrm>
        </p:grpSpPr>
        <p:grpSp>
          <p:nvGrpSpPr>
            <p:cNvPr id="28" name="Group 27">
              <a:extLst>
                <a:ext uri="{FF2B5EF4-FFF2-40B4-BE49-F238E27FC236}">
                  <a16:creationId xmlns:a16="http://schemas.microsoft.com/office/drawing/2014/main" id="{D1B9890D-C1E4-B201-274E-2E4FC5E2BBFF}"/>
                </a:ext>
              </a:extLst>
            </p:cNvPr>
            <p:cNvGrpSpPr/>
            <p:nvPr/>
          </p:nvGrpSpPr>
          <p:grpSpPr>
            <a:xfrm>
              <a:off x="11453719" y="2886377"/>
              <a:ext cx="1207464" cy="1207464"/>
              <a:chOff x="5433389" y="1776424"/>
              <a:chExt cx="1207464" cy="1207464"/>
            </a:xfrm>
          </p:grpSpPr>
          <p:sp>
            <p:nvSpPr>
              <p:cNvPr id="29" name="Oval 28">
                <a:extLst>
                  <a:ext uri="{FF2B5EF4-FFF2-40B4-BE49-F238E27FC236}">
                    <a16:creationId xmlns:a16="http://schemas.microsoft.com/office/drawing/2014/main" id="{D5CF4C53-3874-79F5-9A31-A7371CB19659}"/>
                  </a:ext>
                </a:extLst>
              </p:cNvPr>
              <p:cNvSpPr/>
              <p:nvPr/>
            </p:nvSpPr>
            <p:spPr>
              <a:xfrm>
                <a:off x="5433389" y="1776424"/>
                <a:ext cx="1207464" cy="1207464"/>
              </a:xfrm>
              <a:prstGeom prst="ellipse">
                <a:avLst/>
              </a:prstGeom>
              <a:solidFill>
                <a:srgbClr val="0A2D7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SG" sz="2200"/>
              </a:p>
            </p:txBody>
          </p:sp>
          <p:sp>
            <p:nvSpPr>
              <p:cNvPr id="30" name="Oval 29">
                <a:extLst>
                  <a:ext uri="{FF2B5EF4-FFF2-40B4-BE49-F238E27FC236}">
                    <a16:creationId xmlns:a16="http://schemas.microsoft.com/office/drawing/2014/main" id="{4A38E1B7-B23C-52B5-C82E-14A3DDF1AFEF}"/>
                  </a:ext>
                </a:extLst>
              </p:cNvPr>
              <p:cNvSpPr/>
              <p:nvPr/>
            </p:nvSpPr>
            <p:spPr>
              <a:xfrm>
                <a:off x="5506584" y="1849619"/>
                <a:ext cx="1061075" cy="1061075"/>
              </a:xfrm>
              <a:prstGeom prst="ellipse">
                <a:avLst/>
              </a:prstGeom>
              <a:solidFill>
                <a:srgbClr val="FFFFFF"/>
              </a:solidFill>
              <a:ln>
                <a:solidFill>
                  <a:schemeClr val="accent3">
                    <a:lumMod val="20000"/>
                    <a:lumOff val="8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SG" sz="2200"/>
              </a:p>
            </p:txBody>
          </p:sp>
        </p:grpSp>
        <p:pic>
          <p:nvPicPr>
            <p:cNvPr id="26" name="Picture 25">
              <a:extLst>
                <a:ext uri="{FF2B5EF4-FFF2-40B4-BE49-F238E27FC236}">
                  <a16:creationId xmlns:a16="http://schemas.microsoft.com/office/drawing/2014/main" id="{75D0BCDC-D45D-F124-2C69-1B6C6E66DF00}"/>
                </a:ext>
              </a:extLst>
            </p:cNvPr>
            <p:cNvPicPr>
              <a:picLocks noChangeAspect="1"/>
            </p:cNvPicPr>
            <p:nvPr/>
          </p:nvPicPr>
          <p:blipFill>
            <a:blip r:embed="rId11" cstate="screen">
              <a:extLst>
                <a:ext uri="{28A0092B-C50C-407E-A947-70E740481C1C}">
                  <a14:useLocalDpi xmlns:a14="http://schemas.microsoft.com/office/drawing/2010/main"/>
                </a:ext>
              </a:extLst>
            </a:blip>
            <a:stretch>
              <a:fillRect/>
            </a:stretch>
          </p:blipFill>
          <p:spPr>
            <a:xfrm>
              <a:off x="11526914" y="3275373"/>
              <a:ext cx="1061075" cy="411658"/>
            </a:xfrm>
            <a:prstGeom prst="rect">
              <a:avLst/>
            </a:prstGeom>
          </p:spPr>
        </p:pic>
      </p:grpSp>
      <p:sp>
        <p:nvSpPr>
          <p:cNvPr id="75" name="TextBox 74">
            <a:extLst>
              <a:ext uri="{FF2B5EF4-FFF2-40B4-BE49-F238E27FC236}">
                <a16:creationId xmlns:a16="http://schemas.microsoft.com/office/drawing/2014/main" id="{CF1FDFC9-9DCD-7CF6-F4A6-B87B78DDB41E}"/>
              </a:ext>
            </a:extLst>
          </p:cNvPr>
          <p:cNvSpPr txBox="1"/>
          <p:nvPr/>
        </p:nvSpPr>
        <p:spPr>
          <a:xfrm>
            <a:off x="8473433" y="4768515"/>
            <a:ext cx="1584088" cy="430887"/>
          </a:xfrm>
          <a:prstGeom prst="rect">
            <a:avLst/>
          </a:prstGeom>
          <a:noFill/>
        </p:spPr>
        <p:txBody>
          <a:bodyPr wrap="none" rtlCol="0">
            <a:spAutoFit/>
          </a:bodyPr>
          <a:lstStyle/>
          <a:p>
            <a:r>
              <a:rPr lang="en-US" sz="2200" dirty="0">
                <a:solidFill>
                  <a:schemeClr val="tx2">
                    <a:lumMod val="50000"/>
                  </a:schemeClr>
                </a:solidFill>
              </a:rPr>
              <a:t>Businesses</a:t>
            </a:r>
            <a:endParaRPr lang="en-SG" sz="2200" dirty="0">
              <a:solidFill>
                <a:schemeClr val="tx2">
                  <a:lumMod val="50000"/>
                </a:schemeClr>
              </a:solidFill>
            </a:endParaRPr>
          </a:p>
        </p:txBody>
      </p:sp>
      <p:sp>
        <p:nvSpPr>
          <p:cNvPr id="76" name="TextBox 75">
            <a:extLst>
              <a:ext uri="{FF2B5EF4-FFF2-40B4-BE49-F238E27FC236}">
                <a16:creationId xmlns:a16="http://schemas.microsoft.com/office/drawing/2014/main" id="{F879C4FE-A83B-FAA9-F7E2-C0E33A905436}"/>
              </a:ext>
            </a:extLst>
          </p:cNvPr>
          <p:cNvSpPr txBox="1"/>
          <p:nvPr/>
        </p:nvSpPr>
        <p:spPr>
          <a:xfrm>
            <a:off x="3949041" y="6333057"/>
            <a:ext cx="1715341" cy="430887"/>
          </a:xfrm>
          <a:prstGeom prst="rect">
            <a:avLst/>
          </a:prstGeom>
          <a:noFill/>
        </p:spPr>
        <p:txBody>
          <a:bodyPr wrap="none" rtlCol="0">
            <a:spAutoFit/>
          </a:bodyPr>
          <a:lstStyle/>
          <a:p>
            <a:r>
              <a:rPr lang="en-US" sz="2200" dirty="0">
                <a:solidFill>
                  <a:schemeClr val="tx2">
                    <a:lumMod val="50000"/>
                  </a:schemeClr>
                </a:solidFill>
              </a:rPr>
              <a:t>Researchers</a:t>
            </a:r>
            <a:endParaRPr lang="en-SG" sz="2200" dirty="0">
              <a:solidFill>
                <a:schemeClr val="tx2">
                  <a:lumMod val="50000"/>
                </a:schemeClr>
              </a:solidFill>
            </a:endParaRPr>
          </a:p>
        </p:txBody>
      </p:sp>
      <p:sp>
        <p:nvSpPr>
          <p:cNvPr id="77" name="TextBox 76">
            <a:extLst>
              <a:ext uri="{FF2B5EF4-FFF2-40B4-BE49-F238E27FC236}">
                <a16:creationId xmlns:a16="http://schemas.microsoft.com/office/drawing/2014/main" id="{C576647C-013B-A665-E85D-B96492D5E0AA}"/>
              </a:ext>
            </a:extLst>
          </p:cNvPr>
          <p:cNvSpPr txBox="1"/>
          <p:nvPr/>
        </p:nvSpPr>
        <p:spPr>
          <a:xfrm>
            <a:off x="377001" y="5168958"/>
            <a:ext cx="3500767" cy="430887"/>
          </a:xfrm>
          <a:prstGeom prst="rect">
            <a:avLst/>
          </a:prstGeom>
          <a:noFill/>
        </p:spPr>
        <p:txBody>
          <a:bodyPr wrap="none" rtlCol="0">
            <a:spAutoFit/>
          </a:bodyPr>
          <a:lstStyle/>
          <a:p>
            <a:r>
              <a:rPr lang="en-US" sz="2200" dirty="0">
                <a:solidFill>
                  <a:schemeClr val="tx2">
                    <a:lumMod val="50000"/>
                  </a:schemeClr>
                </a:solidFill>
              </a:rPr>
              <a:t>International Organisations</a:t>
            </a:r>
            <a:endParaRPr lang="en-SG" sz="2200" dirty="0">
              <a:solidFill>
                <a:schemeClr val="tx2">
                  <a:lumMod val="50000"/>
                </a:schemeClr>
              </a:solidFill>
            </a:endParaRPr>
          </a:p>
        </p:txBody>
      </p:sp>
      <p:grpSp>
        <p:nvGrpSpPr>
          <p:cNvPr id="78" name="Group 77">
            <a:extLst>
              <a:ext uri="{FF2B5EF4-FFF2-40B4-BE49-F238E27FC236}">
                <a16:creationId xmlns:a16="http://schemas.microsoft.com/office/drawing/2014/main" id="{5BD08534-9D85-1C2E-03E1-5E08ADE3AEA7}"/>
              </a:ext>
            </a:extLst>
          </p:cNvPr>
          <p:cNvGrpSpPr/>
          <p:nvPr/>
        </p:nvGrpSpPr>
        <p:grpSpPr>
          <a:xfrm>
            <a:off x="7188323" y="4262142"/>
            <a:ext cx="1307876" cy="1310745"/>
            <a:chOff x="5753407" y="1774403"/>
            <a:chExt cx="2317686" cy="2317686"/>
          </a:xfrm>
        </p:grpSpPr>
        <p:sp>
          <p:nvSpPr>
            <p:cNvPr id="79" name="Oval 78">
              <a:extLst>
                <a:ext uri="{FF2B5EF4-FFF2-40B4-BE49-F238E27FC236}">
                  <a16:creationId xmlns:a16="http://schemas.microsoft.com/office/drawing/2014/main" id="{D3A7E741-92D3-3B6B-F09B-C96C70D79B19}"/>
                </a:ext>
              </a:extLst>
            </p:cNvPr>
            <p:cNvSpPr/>
            <p:nvPr/>
          </p:nvSpPr>
          <p:spPr>
            <a:xfrm>
              <a:off x="5753407" y="1774403"/>
              <a:ext cx="2317686" cy="2317686"/>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SG" sz="2200"/>
            </a:p>
          </p:txBody>
        </p:sp>
        <p:pic>
          <p:nvPicPr>
            <p:cNvPr id="80" name="Picture 79">
              <a:extLst>
                <a:ext uri="{FF2B5EF4-FFF2-40B4-BE49-F238E27FC236}">
                  <a16:creationId xmlns:a16="http://schemas.microsoft.com/office/drawing/2014/main" id="{10F5B64B-0E7E-7717-D20D-CFED5BD87B7F}"/>
                </a:ext>
              </a:extLst>
            </p:cNvPr>
            <p:cNvPicPr>
              <a:picLocks noChangeAspect="1"/>
            </p:cNvPicPr>
            <p:nvPr/>
          </p:nvPicPr>
          <p:blipFill>
            <a:blip r:embed="rId12">
              <a:biLevel thresh="25000"/>
              <a:extLst>
                <a:ext uri="{28A0092B-C50C-407E-A947-70E740481C1C}">
                  <a14:useLocalDpi xmlns:a14="http://schemas.microsoft.com/office/drawing/2010/main" val="0"/>
                </a:ext>
              </a:extLst>
            </a:blip>
            <a:stretch>
              <a:fillRect/>
            </a:stretch>
          </p:blipFill>
          <p:spPr>
            <a:xfrm>
              <a:off x="6156534" y="2205111"/>
              <a:ext cx="1511432" cy="1456271"/>
            </a:xfrm>
            <a:prstGeom prst="rect">
              <a:avLst/>
            </a:prstGeom>
          </p:spPr>
        </p:pic>
      </p:grpSp>
      <p:grpSp>
        <p:nvGrpSpPr>
          <p:cNvPr id="82" name="Group 81">
            <a:extLst>
              <a:ext uri="{FF2B5EF4-FFF2-40B4-BE49-F238E27FC236}">
                <a16:creationId xmlns:a16="http://schemas.microsoft.com/office/drawing/2014/main" id="{CACCEC7C-9F26-0BCB-AC63-1B3AAF6DCCBA}"/>
              </a:ext>
            </a:extLst>
          </p:cNvPr>
          <p:cNvGrpSpPr/>
          <p:nvPr/>
        </p:nvGrpSpPr>
        <p:grpSpPr>
          <a:xfrm>
            <a:off x="5392460" y="5298835"/>
            <a:ext cx="1314592" cy="1321524"/>
            <a:chOff x="8044480" y="3685501"/>
            <a:chExt cx="2317686" cy="2317686"/>
          </a:xfrm>
        </p:grpSpPr>
        <p:sp>
          <p:nvSpPr>
            <p:cNvPr id="83" name="Oval 82">
              <a:extLst>
                <a:ext uri="{FF2B5EF4-FFF2-40B4-BE49-F238E27FC236}">
                  <a16:creationId xmlns:a16="http://schemas.microsoft.com/office/drawing/2014/main" id="{03CF6A46-DF29-A138-3CBE-A15A9A3029AB}"/>
                </a:ext>
              </a:extLst>
            </p:cNvPr>
            <p:cNvSpPr/>
            <p:nvPr/>
          </p:nvSpPr>
          <p:spPr>
            <a:xfrm>
              <a:off x="8044480" y="3685501"/>
              <a:ext cx="2317686" cy="2317686"/>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SG"/>
            </a:p>
          </p:txBody>
        </p:sp>
        <p:pic>
          <p:nvPicPr>
            <p:cNvPr id="85" name="Picture 84">
              <a:extLst>
                <a:ext uri="{FF2B5EF4-FFF2-40B4-BE49-F238E27FC236}">
                  <a16:creationId xmlns:a16="http://schemas.microsoft.com/office/drawing/2014/main" id="{F29949F9-5A71-F5D8-B925-DDF7BD6DFE58}"/>
                </a:ext>
              </a:extLst>
            </p:cNvPr>
            <p:cNvPicPr>
              <a:picLocks noChangeAspect="1"/>
            </p:cNvPicPr>
            <p:nvPr/>
          </p:nvPicPr>
          <p:blipFill>
            <a:blip r:embed="rId13">
              <a:biLevel thresh="25000"/>
              <a:extLst>
                <a:ext uri="{28A0092B-C50C-407E-A947-70E740481C1C}">
                  <a14:useLocalDpi xmlns:a14="http://schemas.microsoft.com/office/drawing/2010/main" val="0"/>
                </a:ext>
              </a:extLst>
            </a:blip>
            <a:stretch>
              <a:fillRect/>
            </a:stretch>
          </p:blipFill>
          <p:spPr>
            <a:xfrm>
              <a:off x="8424128" y="4204841"/>
              <a:ext cx="1513344" cy="1466056"/>
            </a:xfrm>
            <a:prstGeom prst="rect">
              <a:avLst/>
            </a:prstGeom>
          </p:spPr>
        </p:pic>
      </p:grpSp>
      <p:grpSp>
        <p:nvGrpSpPr>
          <p:cNvPr id="86" name="Group 85">
            <a:extLst>
              <a:ext uri="{FF2B5EF4-FFF2-40B4-BE49-F238E27FC236}">
                <a16:creationId xmlns:a16="http://schemas.microsoft.com/office/drawing/2014/main" id="{9B7E80F0-DB8A-682A-9A80-E1F196253951}"/>
              </a:ext>
            </a:extLst>
          </p:cNvPr>
          <p:cNvGrpSpPr/>
          <p:nvPr/>
        </p:nvGrpSpPr>
        <p:grpSpPr>
          <a:xfrm>
            <a:off x="3647846" y="4298241"/>
            <a:ext cx="1314592" cy="1296717"/>
            <a:chOff x="9416007" y="1718663"/>
            <a:chExt cx="2317686" cy="2317686"/>
          </a:xfrm>
        </p:grpSpPr>
        <p:sp>
          <p:nvSpPr>
            <p:cNvPr id="87" name="Oval 86">
              <a:extLst>
                <a:ext uri="{FF2B5EF4-FFF2-40B4-BE49-F238E27FC236}">
                  <a16:creationId xmlns:a16="http://schemas.microsoft.com/office/drawing/2014/main" id="{11D0ABF6-B978-0D5C-3F9D-48F5F495214C}"/>
                </a:ext>
              </a:extLst>
            </p:cNvPr>
            <p:cNvSpPr/>
            <p:nvPr/>
          </p:nvSpPr>
          <p:spPr>
            <a:xfrm>
              <a:off x="9416007" y="1718663"/>
              <a:ext cx="2317686" cy="2317686"/>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SG" sz="2200"/>
            </a:p>
          </p:txBody>
        </p:sp>
        <p:pic>
          <p:nvPicPr>
            <p:cNvPr id="89" name="Picture 88">
              <a:extLst>
                <a:ext uri="{FF2B5EF4-FFF2-40B4-BE49-F238E27FC236}">
                  <a16:creationId xmlns:a16="http://schemas.microsoft.com/office/drawing/2014/main" id="{EFF828B2-00C8-E3DD-CA3B-951CC36C6069}"/>
                </a:ext>
              </a:extLst>
            </p:cNvPr>
            <p:cNvPicPr>
              <a:picLocks noChangeAspect="1"/>
            </p:cNvPicPr>
            <p:nvPr/>
          </p:nvPicPr>
          <p:blipFill>
            <a:blip r:embed="rId14">
              <a:biLevel thresh="25000"/>
              <a:extLst>
                <a:ext uri="{28A0092B-C50C-407E-A947-70E740481C1C}">
                  <a14:useLocalDpi xmlns:a14="http://schemas.microsoft.com/office/drawing/2010/main" val="0"/>
                </a:ext>
              </a:extLst>
            </a:blip>
            <a:stretch>
              <a:fillRect/>
            </a:stretch>
          </p:blipFill>
          <p:spPr>
            <a:xfrm>
              <a:off x="9726047" y="2029416"/>
              <a:ext cx="1786814" cy="1696180"/>
            </a:xfrm>
            <a:prstGeom prst="rect">
              <a:avLst/>
            </a:prstGeom>
          </p:spPr>
        </p:pic>
      </p:grpSp>
    </p:spTree>
    <p:extLst>
      <p:ext uri="{BB962C8B-B14F-4D97-AF65-F5344CB8AC3E}">
        <p14:creationId xmlns:p14="http://schemas.microsoft.com/office/powerpoint/2010/main" val="32990271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5"/>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76"/>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7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5" grpId="0"/>
      <p:bldP spid="73" grpId="0"/>
      <p:bldP spid="75" grpId="0"/>
      <p:bldP spid="76" grpId="0"/>
      <p:bldP spid="77"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F18689F-7766-84CD-C2A3-E1351F092D0D}"/>
            </a:ext>
          </a:extLst>
        </p:cNvPr>
        <p:cNvGrpSpPr/>
        <p:nvPr/>
      </p:nvGrpSpPr>
      <p:grpSpPr>
        <a:xfrm>
          <a:off x="0" y="0"/>
          <a:ext cx="0" cy="0"/>
          <a:chOff x="0" y="0"/>
          <a:chExt cx="0" cy="0"/>
        </a:xfrm>
      </p:grpSpPr>
      <p:sp>
        <p:nvSpPr>
          <p:cNvPr id="47" name="Rectangle: Diagonal Corners Rounded 46">
            <a:extLst>
              <a:ext uri="{FF2B5EF4-FFF2-40B4-BE49-F238E27FC236}">
                <a16:creationId xmlns:a16="http://schemas.microsoft.com/office/drawing/2014/main" id="{C04E00DA-44EF-9542-B9BA-2D25ECEAF841}"/>
              </a:ext>
            </a:extLst>
          </p:cNvPr>
          <p:cNvSpPr/>
          <p:nvPr/>
        </p:nvSpPr>
        <p:spPr>
          <a:xfrm>
            <a:off x="467534" y="4459639"/>
            <a:ext cx="4411348" cy="1727259"/>
          </a:xfrm>
          <a:prstGeom prst="round2DiagRect">
            <a:avLst/>
          </a:prstGeom>
          <a:solidFill>
            <a:schemeClr val="accent3">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R="0" lvl="0" algn="l" defTabSz="914400" rtl="0" eaLnBrk="1" fontAlgn="auto" latinLnBrk="0" hangingPunct="1">
              <a:lnSpc>
                <a:spcPct val="100000"/>
              </a:lnSpc>
              <a:spcBef>
                <a:spcPts val="0"/>
              </a:spcBef>
              <a:spcAft>
                <a:spcPts val="0"/>
              </a:spcAft>
              <a:buClrTx/>
              <a:buSzTx/>
              <a:tabLst/>
              <a:defRPr/>
            </a:pPr>
            <a:endParaRPr lang="en-US" sz="2000" dirty="0">
              <a:solidFill>
                <a:srgbClr val="404040"/>
              </a:solidFill>
              <a:cs typeface="Segoe UI" panose="020B0502040204020203" pitchFamily="34" charset="0"/>
            </a:endParaRPr>
          </a:p>
        </p:txBody>
      </p:sp>
      <p:sp>
        <p:nvSpPr>
          <p:cNvPr id="46" name="Rectangle: Diagonal Corners Rounded 45">
            <a:extLst>
              <a:ext uri="{FF2B5EF4-FFF2-40B4-BE49-F238E27FC236}">
                <a16:creationId xmlns:a16="http://schemas.microsoft.com/office/drawing/2014/main" id="{CC1826F4-0E0A-84EE-07C7-C74B481FE4BA}"/>
              </a:ext>
            </a:extLst>
          </p:cNvPr>
          <p:cNvSpPr/>
          <p:nvPr/>
        </p:nvSpPr>
        <p:spPr>
          <a:xfrm>
            <a:off x="2120349" y="2562093"/>
            <a:ext cx="4411348" cy="1384995"/>
          </a:xfrm>
          <a:prstGeom prst="round2DiagRect">
            <a:avLst/>
          </a:prstGeom>
          <a:solidFill>
            <a:schemeClr val="tx2">
              <a:lumMod val="10000"/>
              <a:lumOff val="9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2000" dirty="0">
              <a:solidFill>
                <a:srgbClr val="404040"/>
              </a:solidFill>
              <a:cs typeface="Segoe UI" panose="020B0502040204020203" pitchFamily="34" charset="0"/>
            </a:endParaRPr>
          </a:p>
        </p:txBody>
      </p:sp>
      <p:sp>
        <p:nvSpPr>
          <p:cNvPr id="2" name="Title 1">
            <a:extLst>
              <a:ext uri="{FF2B5EF4-FFF2-40B4-BE49-F238E27FC236}">
                <a16:creationId xmlns:a16="http://schemas.microsoft.com/office/drawing/2014/main" id="{C91D04C5-E567-7A8E-8DEF-C804B90E788A}"/>
              </a:ext>
            </a:extLst>
          </p:cNvPr>
          <p:cNvSpPr>
            <a:spLocks noGrp="1"/>
          </p:cNvSpPr>
          <p:nvPr>
            <p:ph type="title" idx="4294967295"/>
          </p:nvPr>
        </p:nvSpPr>
        <p:spPr>
          <a:xfrm>
            <a:off x="550375" y="22312"/>
            <a:ext cx="9902078" cy="1325563"/>
          </a:xfrm>
        </p:spPr>
        <p:txBody>
          <a:bodyPr>
            <a:normAutofit/>
          </a:bodyPr>
          <a:lstStyle/>
          <a:p>
            <a:r>
              <a:rPr lang="en-US" sz="3600" dirty="0"/>
              <a:t>The </a:t>
            </a:r>
            <a:r>
              <a:rPr lang="en-US" sz="3600" dirty="0" err="1"/>
              <a:t>SingStat</a:t>
            </a:r>
            <a:r>
              <a:rPr lang="en-US" sz="3600" dirty="0"/>
              <a:t> website is DOS's primary interface with stakeholders</a:t>
            </a:r>
            <a:endParaRPr lang="en-SG" sz="3600" dirty="0"/>
          </a:p>
        </p:txBody>
      </p:sp>
      <p:sp>
        <p:nvSpPr>
          <p:cNvPr id="4" name="TextBox 3">
            <a:extLst>
              <a:ext uri="{FF2B5EF4-FFF2-40B4-BE49-F238E27FC236}">
                <a16:creationId xmlns:a16="http://schemas.microsoft.com/office/drawing/2014/main" id="{6ABCBDF5-761C-09BA-DE96-AFEC3E2A366D}"/>
              </a:ext>
            </a:extLst>
          </p:cNvPr>
          <p:cNvSpPr txBox="1"/>
          <p:nvPr/>
        </p:nvSpPr>
        <p:spPr>
          <a:xfrm>
            <a:off x="573167" y="1250208"/>
            <a:ext cx="9705475" cy="707886"/>
          </a:xfrm>
          <a:prstGeom prst="rect">
            <a:avLst/>
          </a:prstGeom>
          <a:noFill/>
        </p:spPr>
        <p:txBody>
          <a:bodyPr wrap="square" rtlCol="0">
            <a:spAutoFit/>
          </a:bodyPr>
          <a:lstStyle/>
          <a:p>
            <a:pPr>
              <a:spcBef>
                <a:spcPts val="600"/>
              </a:spcBef>
              <a:spcAft>
                <a:spcPts val="1200"/>
              </a:spcAft>
              <a:buClr>
                <a:schemeClr val="tx2">
                  <a:lumMod val="60000"/>
                  <a:lumOff val="40000"/>
                </a:schemeClr>
              </a:buClr>
              <a:defRPr/>
            </a:pPr>
            <a:r>
              <a:rPr lang="en-US" sz="2000" dirty="0">
                <a:solidFill>
                  <a:schemeClr val="accent3">
                    <a:lumMod val="50000"/>
                  </a:schemeClr>
                </a:solidFill>
                <a:ea typeface="MS PGothic" pitchFamily="34" charset="-128"/>
              </a:rPr>
              <a:t>Where DOS shares our vision and mission and guiding principles, building trust with stakeholders in our statistics and processes</a:t>
            </a:r>
          </a:p>
        </p:txBody>
      </p:sp>
      <p:pic>
        <p:nvPicPr>
          <p:cNvPr id="20" name="Picture 19" descr="A logo of a website&#10;&#10;Description automatically generated">
            <a:extLst>
              <a:ext uri="{FF2B5EF4-FFF2-40B4-BE49-F238E27FC236}">
                <a16:creationId xmlns:a16="http://schemas.microsoft.com/office/drawing/2014/main" id="{58031868-F575-1ABE-7799-60035CD2C8A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044586" y="176102"/>
            <a:ext cx="1620000" cy="1620000"/>
          </a:xfrm>
          <a:prstGeom prst="rect">
            <a:avLst/>
          </a:prstGeom>
        </p:spPr>
      </p:pic>
      <p:sp>
        <p:nvSpPr>
          <p:cNvPr id="39" name="TextBox 38">
            <a:extLst>
              <a:ext uri="{FF2B5EF4-FFF2-40B4-BE49-F238E27FC236}">
                <a16:creationId xmlns:a16="http://schemas.microsoft.com/office/drawing/2014/main" id="{0B031B78-ED40-BAFE-CF42-C23026599169}"/>
              </a:ext>
            </a:extLst>
          </p:cNvPr>
          <p:cNvSpPr txBox="1"/>
          <p:nvPr/>
        </p:nvSpPr>
        <p:spPr bwMode="auto">
          <a:xfrm>
            <a:off x="2120349" y="2505659"/>
            <a:ext cx="4411348" cy="1384995"/>
          </a:xfrm>
          <a:prstGeom prst="rect">
            <a:avLst/>
          </a:prstGeom>
          <a:noFill/>
          <a:ln>
            <a:noFill/>
          </a:ln>
        </p:spPr>
        <p:txBody>
          <a:bodyPr wrap="square">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defRPr/>
            </a:pPr>
            <a:endParaRPr lang="en-US" altLang="en-US" sz="800" dirty="0">
              <a:solidFill>
                <a:srgbClr val="F05515"/>
              </a:solidFill>
              <a:latin typeface="Calibri" pitchFamily="34" charset="0"/>
            </a:endParaRPr>
          </a:p>
          <a:p>
            <a:pPr algn="ctr" eaLnBrk="1" hangingPunct="1">
              <a:defRPr/>
            </a:pPr>
            <a:r>
              <a:rPr lang="en-US" altLang="en-US" sz="2800" dirty="0">
                <a:solidFill>
                  <a:srgbClr val="082569"/>
                </a:solidFill>
                <a:effectLst>
                  <a:outerShdw blurRad="38100" dist="38100" dir="2700000" algn="tl">
                    <a:srgbClr val="000000">
                      <a:alpha val="43137"/>
                    </a:srgbClr>
                  </a:outerShdw>
                </a:effectLst>
                <a:latin typeface="Calibri" pitchFamily="34" charset="0"/>
              </a:rPr>
              <a:t>Our Vision</a:t>
            </a:r>
          </a:p>
          <a:p>
            <a:pPr algn="ctr" eaLnBrk="1" hangingPunct="1">
              <a:defRPr/>
            </a:pPr>
            <a:r>
              <a:rPr lang="en-US" altLang="en-US" sz="2400" b="1" dirty="0">
                <a:solidFill>
                  <a:srgbClr val="082569"/>
                </a:solidFill>
                <a:latin typeface="Speak Pro" panose="020B0504020101020102" pitchFamily="34" charset="0"/>
              </a:rPr>
              <a:t>National Statistical Service of Quality, Integrity and Expertise</a:t>
            </a:r>
          </a:p>
        </p:txBody>
      </p:sp>
      <p:graphicFrame>
        <p:nvGraphicFramePr>
          <p:cNvPr id="40" name="Table 39">
            <a:extLst>
              <a:ext uri="{FF2B5EF4-FFF2-40B4-BE49-F238E27FC236}">
                <a16:creationId xmlns:a16="http://schemas.microsoft.com/office/drawing/2014/main" id="{47DA3803-B02F-0E09-CAC9-623DDA61F24C}"/>
              </a:ext>
            </a:extLst>
          </p:cNvPr>
          <p:cNvGraphicFramePr>
            <a:graphicFrameLocks noGrp="1"/>
          </p:cNvGraphicFramePr>
          <p:nvPr>
            <p:extLst>
              <p:ext uri="{D42A27DB-BD31-4B8C-83A1-F6EECF244321}">
                <p14:modId xmlns:p14="http://schemas.microsoft.com/office/powerpoint/2010/main" val="623720727"/>
              </p:ext>
            </p:extLst>
          </p:nvPr>
        </p:nvGraphicFramePr>
        <p:xfrm>
          <a:off x="6832863" y="2650111"/>
          <a:ext cx="4831723" cy="3901440"/>
        </p:xfrm>
        <a:graphic>
          <a:graphicData uri="http://schemas.openxmlformats.org/drawingml/2006/table">
            <a:tbl>
              <a:tblPr bandRow="1">
                <a:tableStyleId>{C083E6E3-FA7D-4D7B-A595-EF9225AFEA82}</a:tableStyleId>
              </a:tblPr>
              <a:tblGrid>
                <a:gridCol w="1110325">
                  <a:extLst>
                    <a:ext uri="{9D8B030D-6E8A-4147-A177-3AD203B41FA5}">
                      <a16:colId xmlns:a16="http://schemas.microsoft.com/office/drawing/2014/main" val="1077997271"/>
                    </a:ext>
                  </a:extLst>
                </a:gridCol>
                <a:gridCol w="3721398">
                  <a:extLst>
                    <a:ext uri="{9D8B030D-6E8A-4147-A177-3AD203B41FA5}">
                      <a16:colId xmlns:a16="http://schemas.microsoft.com/office/drawing/2014/main" val="1232332261"/>
                    </a:ext>
                  </a:extLst>
                </a:gridCol>
              </a:tblGrid>
              <a:tr h="370840">
                <a:tc>
                  <a:txBody>
                    <a:bodyPr/>
                    <a:lstStyle/>
                    <a:p>
                      <a:pPr algn="r"/>
                      <a:r>
                        <a:rPr lang="en-SG" sz="2400" b="1" dirty="0">
                          <a:solidFill>
                            <a:schemeClr val="accent6"/>
                          </a:solidFill>
                        </a:rPr>
                        <a:t>P</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000" dirty="0" err="1"/>
                        <a:t>rofessionalism</a:t>
                      </a:r>
                      <a:r>
                        <a:rPr lang="en-US" sz="2000" dirty="0"/>
                        <a:t> &amp; Expertise</a:t>
                      </a:r>
                    </a:p>
                    <a:p>
                      <a:pPr algn="r"/>
                      <a:endParaRPr lang="en-SG" sz="2000" dirty="0"/>
                    </a:p>
                  </a:txBody>
                  <a:tcPr/>
                </a:tc>
                <a:extLst>
                  <a:ext uri="{0D108BD9-81ED-4DB2-BD59-A6C34878D82A}">
                    <a16:rowId xmlns:a16="http://schemas.microsoft.com/office/drawing/2014/main" val="1984577581"/>
                  </a:ext>
                </a:extLst>
              </a:tr>
              <a:tr h="370840">
                <a:tc>
                  <a:txBody>
                    <a:bodyPr/>
                    <a:lstStyle/>
                    <a:p>
                      <a:pPr algn="r"/>
                      <a:r>
                        <a:rPr lang="en-SG" sz="2400" b="1" dirty="0">
                          <a:solidFill>
                            <a:schemeClr val="accent6"/>
                          </a:solidFill>
                        </a:rPr>
                        <a:t>R</a:t>
                      </a:r>
                    </a:p>
                  </a:txBody>
                  <a:tcPr/>
                </a:tc>
                <a:tc>
                  <a:txBody>
                    <a:bodyPr/>
                    <a:lstStyle/>
                    <a:p>
                      <a:r>
                        <a:rPr lang="en-US" sz="2000" dirty="0" err="1"/>
                        <a:t>elevance</a:t>
                      </a:r>
                      <a:r>
                        <a:rPr lang="en-US" sz="2000" dirty="0"/>
                        <a:t> &amp; Reliability </a:t>
                      </a:r>
                      <a:endParaRPr lang="en-SG" sz="2000" dirty="0"/>
                    </a:p>
                  </a:txBody>
                  <a:tcPr>
                    <a:lnB>
                      <a:noFill/>
                    </a:lnB>
                  </a:tcPr>
                </a:tc>
                <a:extLst>
                  <a:ext uri="{0D108BD9-81ED-4DB2-BD59-A6C34878D82A}">
                    <a16:rowId xmlns:a16="http://schemas.microsoft.com/office/drawing/2014/main" val="2360075328"/>
                  </a:ext>
                </a:extLst>
              </a:tr>
              <a:tr h="370840">
                <a:tc>
                  <a:txBody>
                    <a:bodyPr/>
                    <a:lstStyle/>
                    <a:p>
                      <a:pPr algn="r"/>
                      <a:r>
                        <a:rPr lang="en-SG" sz="2400" b="1" dirty="0">
                          <a:solidFill>
                            <a:schemeClr val="accent6"/>
                          </a:solidFill>
                        </a:rPr>
                        <a:t>A</a:t>
                      </a:r>
                    </a:p>
                  </a:txBody>
                  <a:tcPr>
                    <a:lnR>
                      <a:noFill/>
                    </a:lnR>
                  </a:tcPr>
                </a:tc>
                <a:tc>
                  <a:txBody>
                    <a:bodyPr/>
                    <a:lstStyle/>
                    <a:p>
                      <a:r>
                        <a:rPr lang="en-US" sz="2000" dirty="0" err="1"/>
                        <a:t>ccessibility</a:t>
                      </a:r>
                      <a:endParaRPr lang="en-SG" sz="2000" dirty="0"/>
                    </a:p>
                  </a:txBody>
                  <a:tcPr>
                    <a:lnL>
                      <a:noFill/>
                    </a:lnL>
                    <a:lnR>
                      <a:noFill/>
                    </a:lnR>
                    <a:lnT>
                      <a:noFill/>
                    </a:lnT>
                    <a:lnB>
                      <a:noFill/>
                    </a:lnB>
                    <a:lnTlToBr w="12700" cmpd="sng">
                      <a:noFill/>
                      <a:prstDash val="solid"/>
                    </a:lnTlToBr>
                    <a:lnBlToTr w="12700" cmpd="sng">
                      <a:noFill/>
                      <a:prstDash val="solid"/>
                    </a:lnBlToTr>
                  </a:tcPr>
                </a:tc>
                <a:extLst>
                  <a:ext uri="{0D108BD9-81ED-4DB2-BD59-A6C34878D82A}">
                    <a16:rowId xmlns:a16="http://schemas.microsoft.com/office/drawing/2014/main" val="3229242101"/>
                  </a:ext>
                </a:extLst>
              </a:tr>
              <a:tr h="370840">
                <a:tc>
                  <a:txBody>
                    <a:bodyPr/>
                    <a:lstStyle/>
                    <a:p>
                      <a:pPr algn="r"/>
                      <a:r>
                        <a:rPr lang="en-SG" sz="2400" b="1" dirty="0">
                          <a:solidFill>
                            <a:schemeClr val="accent6"/>
                          </a:solidFill>
                        </a:rPr>
                        <a:t>C</a:t>
                      </a:r>
                    </a:p>
                  </a:txBody>
                  <a:tcPr/>
                </a:tc>
                <a:tc>
                  <a:txBody>
                    <a:bodyPr/>
                    <a:lstStyle/>
                    <a:p>
                      <a:r>
                        <a:rPr lang="en-US" sz="2000" dirty="0" err="1"/>
                        <a:t>onfidentiality</a:t>
                      </a:r>
                      <a:endParaRPr lang="en-SG" sz="2000" dirty="0"/>
                    </a:p>
                  </a:txBody>
                  <a:tcPr>
                    <a:lnT>
                      <a:noFill/>
                    </a:lnT>
                  </a:tcPr>
                </a:tc>
                <a:extLst>
                  <a:ext uri="{0D108BD9-81ED-4DB2-BD59-A6C34878D82A}">
                    <a16:rowId xmlns:a16="http://schemas.microsoft.com/office/drawing/2014/main" val="1285702243"/>
                  </a:ext>
                </a:extLst>
              </a:tr>
              <a:tr h="370840">
                <a:tc>
                  <a:txBody>
                    <a:bodyPr/>
                    <a:lstStyle/>
                    <a:p>
                      <a:pPr algn="r"/>
                      <a:r>
                        <a:rPr lang="en-SG" sz="2400" b="1" dirty="0">
                          <a:solidFill>
                            <a:schemeClr val="accent6"/>
                          </a:solidFill>
                        </a:rPr>
                        <a:t>T</a:t>
                      </a:r>
                    </a:p>
                  </a:txBody>
                  <a:tcPr/>
                </a:tc>
                <a:tc>
                  <a:txBody>
                    <a:bodyPr/>
                    <a:lstStyle/>
                    <a:p>
                      <a:r>
                        <a:rPr lang="en-US" sz="2000" dirty="0" err="1"/>
                        <a:t>imeliness</a:t>
                      </a:r>
                      <a:endParaRPr lang="en-SG" sz="2000" dirty="0"/>
                    </a:p>
                  </a:txBody>
                  <a:tcPr/>
                </a:tc>
                <a:extLst>
                  <a:ext uri="{0D108BD9-81ED-4DB2-BD59-A6C34878D82A}">
                    <a16:rowId xmlns:a16="http://schemas.microsoft.com/office/drawing/2014/main" val="378641900"/>
                  </a:ext>
                </a:extLst>
              </a:tr>
              <a:tr h="370840">
                <a:tc>
                  <a:txBody>
                    <a:bodyPr/>
                    <a:lstStyle/>
                    <a:p>
                      <a:pPr algn="r"/>
                      <a:r>
                        <a:rPr lang="en-SG" sz="2400" b="1" dirty="0">
                          <a:solidFill>
                            <a:schemeClr val="accent6"/>
                          </a:solidFill>
                        </a:rPr>
                        <a:t>I</a:t>
                      </a:r>
                    </a:p>
                  </a:txBody>
                  <a:tcPr/>
                </a:tc>
                <a:tc>
                  <a:txBody>
                    <a:bodyPr/>
                    <a:lstStyle/>
                    <a:p>
                      <a:r>
                        <a:rPr lang="en-US" sz="2000" dirty="0" err="1"/>
                        <a:t>nnovation</a:t>
                      </a:r>
                      <a:endParaRPr lang="en-SG" sz="2000" dirty="0"/>
                    </a:p>
                  </a:txBody>
                  <a:tcPr/>
                </a:tc>
                <a:extLst>
                  <a:ext uri="{0D108BD9-81ED-4DB2-BD59-A6C34878D82A}">
                    <a16:rowId xmlns:a16="http://schemas.microsoft.com/office/drawing/2014/main" val="1991264295"/>
                  </a:ext>
                </a:extLst>
              </a:tr>
              <a:tr h="370840">
                <a:tc>
                  <a:txBody>
                    <a:bodyPr/>
                    <a:lstStyle/>
                    <a:p>
                      <a:pPr algn="r"/>
                      <a:r>
                        <a:rPr lang="en-SG" sz="2400" b="1" dirty="0">
                          <a:solidFill>
                            <a:schemeClr val="accent6"/>
                          </a:solidFill>
                        </a:rPr>
                        <a:t>C</a:t>
                      </a:r>
                    </a:p>
                  </a:txBody>
                  <a:tcPr/>
                </a:tc>
                <a:tc>
                  <a:txBody>
                    <a:bodyPr/>
                    <a:lstStyle/>
                    <a:p>
                      <a:r>
                        <a:rPr lang="en-US" sz="2000" dirty="0" err="1"/>
                        <a:t>ollaboration</a:t>
                      </a:r>
                      <a:endParaRPr lang="en-SG" sz="2000" dirty="0"/>
                    </a:p>
                  </a:txBody>
                  <a:tcPr/>
                </a:tc>
                <a:extLst>
                  <a:ext uri="{0D108BD9-81ED-4DB2-BD59-A6C34878D82A}">
                    <a16:rowId xmlns:a16="http://schemas.microsoft.com/office/drawing/2014/main" val="3723265938"/>
                  </a:ext>
                </a:extLst>
              </a:tr>
              <a:tr h="370840">
                <a:tc>
                  <a:txBody>
                    <a:bodyPr/>
                    <a:lstStyle/>
                    <a:p>
                      <a:pPr algn="r"/>
                      <a:r>
                        <a:rPr lang="en-SG" sz="2400" b="1" dirty="0">
                          <a:solidFill>
                            <a:schemeClr val="accent6"/>
                          </a:solidFill>
                        </a:rPr>
                        <a:t>E</a:t>
                      </a:r>
                    </a:p>
                  </a:txBody>
                  <a:tcPr/>
                </a:tc>
                <a:tc>
                  <a:txBody>
                    <a:bodyPr/>
                    <a:lstStyle/>
                    <a:p>
                      <a:r>
                        <a:rPr lang="en-US" sz="2000" dirty="0" err="1"/>
                        <a:t>ffectiveness</a:t>
                      </a:r>
                      <a:endParaRPr lang="en-SG" sz="2000" dirty="0"/>
                    </a:p>
                  </a:txBody>
                  <a:tcPr/>
                </a:tc>
                <a:extLst>
                  <a:ext uri="{0D108BD9-81ED-4DB2-BD59-A6C34878D82A}">
                    <a16:rowId xmlns:a16="http://schemas.microsoft.com/office/drawing/2014/main" val="1481810761"/>
                  </a:ext>
                </a:extLst>
              </a:tr>
            </a:tbl>
          </a:graphicData>
        </a:graphic>
      </p:graphicFrame>
      <p:sp>
        <p:nvSpPr>
          <p:cNvPr id="42" name="TextBox 41">
            <a:extLst>
              <a:ext uri="{FF2B5EF4-FFF2-40B4-BE49-F238E27FC236}">
                <a16:creationId xmlns:a16="http://schemas.microsoft.com/office/drawing/2014/main" id="{97B7E8AA-D215-0770-0A73-5B9935BCDFCD}"/>
              </a:ext>
            </a:extLst>
          </p:cNvPr>
          <p:cNvSpPr txBox="1"/>
          <p:nvPr/>
        </p:nvSpPr>
        <p:spPr>
          <a:xfrm>
            <a:off x="6150697" y="2038873"/>
            <a:ext cx="6100174" cy="523220"/>
          </a:xfrm>
          <a:prstGeom prst="rect">
            <a:avLst/>
          </a:prstGeom>
          <a:noFill/>
          <a:effectLst/>
        </p:spPr>
        <p:txBody>
          <a:bodyPr wrap="square">
            <a:spAutoFit/>
          </a:bodyPr>
          <a:lstStyle/>
          <a:p>
            <a:pPr algn="ctr" eaLnBrk="1" hangingPunct="1">
              <a:defRPr/>
            </a:pPr>
            <a:r>
              <a:rPr lang="en-US" altLang="en-US" sz="2800" dirty="0">
                <a:solidFill>
                  <a:schemeClr val="accent6"/>
                </a:solidFill>
                <a:effectLst>
                  <a:outerShdw blurRad="38100" dist="38100" dir="2700000" algn="tl">
                    <a:srgbClr val="000000">
                      <a:alpha val="43137"/>
                    </a:srgbClr>
                  </a:outerShdw>
                </a:effectLst>
                <a:latin typeface="Calibri" pitchFamily="34" charset="0"/>
              </a:rPr>
              <a:t>Our Guiding Principles: PRACTICE</a:t>
            </a:r>
          </a:p>
        </p:txBody>
      </p:sp>
      <p:pic>
        <p:nvPicPr>
          <p:cNvPr id="43" name="Picture 42">
            <a:extLst>
              <a:ext uri="{FF2B5EF4-FFF2-40B4-BE49-F238E27FC236}">
                <a16:creationId xmlns:a16="http://schemas.microsoft.com/office/drawing/2014/main" id="{35E3CA6C-6E4F-731E-A0EF-A8C36310F390}"/>
              </a:ext>
            </a:extLst>
          </p:cNvPr>
          <p:cNvPicPr>
            <a:picLocks noChangeAspect="1"/>
          </p:cNvPicPr>
          <p:nvPr/>
        </p:nvPicPr>
        <p:blipFill>
          <a:blip r:embed="rId4"/>
          <a:stretch>
            <a:fillRect/>
          </a:stretch>
        </p:blipFill>
        <p:spPr>
          <a:xfrm>
            <a:off x="587953" y="2505659"/>
            <a:ext cx="1415954" cy="1620000"/>
          </a:xfrm>
          <a:prstGeom prst="rect">
            <a:avLst/>
          </a:prstGeom>
        </p:spPr>
      </p:pic>
      <p:pic>
        <p:nvPicPr>
          <p:cNvPr id="44" name="Picture 43">
            <a:extLst>
              <a:ext uri="{FF2B5EF4-FFF2-40B4-BE49-F238E27FC236}">
                <a16:creationId xmlns:a16="http://schemas.microsoft.com/office/drawing/2014/main" id="{8358CC7C-B71D-049F-8C3D-22505A3A4D7F}"/>
              </a:ext>
            </a:extLst>
          </p:cNvPr>
          <p:cNvPicPr>
            <a:picLocks noChangeAspect="1"/>
          </p:cNvPicPr>
          <p:nvPr/>
        </p:nvPicPr>
        <p:blipFill>
          <a:blip r:embed="rId5"/>
          <a:stretch>
            <a:fillRect/>
          </a:stretch>
        </p:blipFill>
        <p:spPr>
          <a:xfrm>
            <a:off x="4966165" y="4459639"/>
            <a:ext cx="1498266" cy="1727259"/>
          </a:xfrm>
          <a:prstGeom prst="rect">
            <a:avLst/>
          </a:prstGeom>
        </p:spPr>
      </p:pic>
      <p:sp>
        <p:nvSpPr>
          <p:cNvPr id="45" name="TextBox 44">
            <a:extLst>
              <a:ext uri="{FF2B5EF4-FFF2-40B4-BE49-F238E27FC236}">
                <a16:creationId xmlns:a16="http://schemas.microsoft.com/office/drawing/2014/main" id="{2E7EA034-87E0-6C71-8933-76242092B337}"/>
              </a:ext>
            </a:extLst>
          </p:cNvPr>
          <p:cNvSpPr txBox="1"/>
          <p:nvPr/>
        </p:nvSpPr>
        <p:spPr bwMode="auto">
          <a:xfrm>
            <a:off x="528073" y="4507661"/>
            <a:ext cx="4262343" cy="1631216"/>
          </a:xfrm>
          <a:prstGeom prst="rect">
            <a:avLst/>
          </a:prstGeom>
          <a:noFill/>
          <a:ln>
            <a:noFill/>
          </a:ln>
        </p:spPr>
        <p:txBody>
          <a:bodyPr wrap="square">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defRPr/>
            </a:pPr>
            <a:r>
              <a:rPr lang="en-US" altLang="en-US" sz="2800" dirty="0">
                <a:solidFill>
                  <a:srgbClr val="85156B"/>
                </a:solidFill>
                <a:effectLst>
                  <a:outerShdw blurRad="38100" dist="38100" dir="2700000" algn="tl">
                    <a:srgbClr val="000000">
                      <a:alpha val="43137"/>
                    </a:srgbClr>
                  </a:outerShdw>
                </a:effectLst>
                <a:latin typeface="Calibri" pitchFamily="34" charset="0"/>
              </a:rPr>
              <a:t>Our Mission</a:t>
            </a:r>
          </a:p>
          <a:p>
            <a:pPr algn="ctr" eaLnBrk="1" hangingPunct="1">
              <a:defRPr/>
            </a:pPr>
            <a:r>
              <a:rPr lang="en-US" altLang="en-US" sz="2400" b="1" dirty="0">
                <a:solidFill>
                  <a:srgbClr val="85156B"/>
                </a:solidFill>
                <a:latin typeface="Speak Pro" panose="020B0504020101020102" pitchFamily="34" charset="0"/>
              </a:rPr>
              <a:t>We Deliver Insightful Statistics and Trusted Statistical Services that Empower Decision Making</a:t>
            </a:r>
          </a:p>
        </p:txBody>
      </p:sp>
    </p:spTree>
    <p:extLst>
      <p:ext uri="{BB962C8B-B14F-4D97-AF65-F5344CB8AC3E}">
        <p14:creationId xmlns:p14="http://schemas.microsoft.com/office/powerpoint/2010/main" val="21204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9"/>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4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7"/>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44"/>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4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0"/>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4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animBg="1"/>
      <p:bldP spid="46" grpId="0" animBg="1"/>
      <p:bldP spid="39" grpId="0"/>
      <p:bldP spid="42" grpId="0"/>
      <p:bldP spid="4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EA9507D-6002-2741-1EBA-7E768752895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06768EE-4C5C-B820-BCA7-2DAA71A7FF14}"/>
              </a:ext>
            </a:extLst>
          </p:cNvPr>
          <p:cNvSpPr>
            <a:spLocks noGrp="1"/>
          </p:cNvSpPr>
          <p:nvPr>
            <p:ph type="title"/>
          </p:nvPr>
        </p:nvSpPr>
        <p:spPr>
          <a:xfrm>
            <a:off x="390293" y="0"/>
            <a:ext cx="11727521" cy="1325563"/>
          </a:xfrm>
        </p:spPr>
        <p:txBody>
          <a:bodyPr>
            <a:normAutofit fontScale="90000"/>
          </a:bodyPr>
          <a:lstStyle/>
          <a:p>
            <a:r>
              <a:rPr lang="en-US" dirty="0"/>
              <a:t>Website also features</a:t>
            </a:r>
            <a:br>
              <a:rPr lang="en-US" dirty="0"/>
            </a:br>
            <a:r>
              <a:rPr lang="en-US" dirty="0"/>
              <a:t>DOS’s Approach to Data Stewardship and Governance</a:t>
            </a:r>
            <a:endParaRPr lang="en-SG" dirty="0"/>
          </a:p>
        </p:txBody>
      </p:sp>
      <p:sp>
        <p:nvSpPr>
          <p:cNvPr id="4" name="TextBox 3">
            <a:extLst>
              <a:ext uri="{FF2B5EF4-FFF2-40B4-BE49-F238E27FC236}">
                <a16:creationId xmlns:a16="http://schemas.microsoft.com/office/drawing/2014/main" id="{09AC4874-0E48-6876-0662-63CFE2FF1D69}"/>
              </a:ext>
            </a:extLst>
          </p:cNvPr>
          <p:cNvSpPr txBox="1"/>
          <p:nvPr/>
        </p:nvSpPr>
        <p:spPr>
          <a:xfrm>
            <a:off x="641686" y="1437846"/>
            <a:ext cx="3994860" cy="5078313"/>
          </a:xfrm>
          <a:prstGeom prst="rect">
            <a:avLst/>
          </a:prstGeom>
          <a:noFill/>
        </p:spPr>
        <p:txBody>
          <a:bodyPr wrap="square" rtlCol="0">
            <a:spAutoFit/>
          </a:bodyPr>
          <a:lstStyle/>
          <a:p>
            <a:pPr marL="268288" indent="-268288">
              <a:buFont typeface="Arial" panose="020B0604020202020204" pitchFamily="34" charset="0"/>
              <a:buChar char="•"/>
            </a:pPr>
            <a:r>
              <a:rPr lang="en-US" dirty="0">
                <a:solidFill>
                  <a:schemeClr val="accent3">
                    <a:lumMod val="50000"/>
                  </a:schemeClr>
                </a:solidFill>
                <a:cs typeface="Calibri" panose="020F0502020204030204" pitchFamily="34" charset="0"/>
              </a:rPr>
              <a:t>Focuses on the production of quality statistics, development of national statistical standards and coordination of statistical activities</a:t>
            </a:r>
          </a:p>
          <a:p>
            <a:pPr marL="285750" indent="-285750">
              <a:buFont typeface="Arial" panose="020B0604020202020204" pitchFamily="34" charset="0"/>
              <a:buChar char="•"/>
            </a:pPr>
            <a:endParaRPr lang="en-SG" dirty="0">
              <a:solidFill>
                <a:schemeClr val="accent3">
                  <a:lumMod val="50000"/>
                </a:schemeClr>
              </a:solidFill>
              <a:ea typeface="Calibri" panose="020F0502020204030204" pitchFamily="34" charset="0"/>
              <a:cs typeface="Calibri" panose="020F0502020204030204" pitchFamily="34" charset="0"/>
            </a:endParaRPr>
          </a:p>
          <a:p>
            <a:pPr marL="268288" indent="-268288">
              <a:buFont typeface="Arial" panose="020B0604020202020204" pitchFamily="34" charset="0"/>
              <a:buChar char="•"/>
            </a:pPr>
            <a:r>
              <a:rPr lang="en-SG" b="1" dirty="0">
                <a:solidFill>
                  <a:schemeClr val="accent3">
                    <a:lumMod val="50000"/>
                  </a:schemeClr>
                </a:solidFill>
                <a:ea typeface="Calibri" panose="020F0502020204030204" pitchFamily="34" charset="0"/>
                <a:cs typeface="Calibri" panose="020F0502020204030204" pitchFamily="34" charset="0"/>
              </a:rPr>
              <a:t>P</a:t>
            </a:r>
            <a:r>
              <a:rPr lang="en-SG" b="1" dirty="0">
                <a:solidFill>
                  <a:schemeClr val="accent3">
                    <a:lumMod val="50000"/>
                  </a:schemeClr>
                </a:solidFill>
                <a:effectLst/>
                <a:ea typeface="Calibri" panose="020F0502020204030204" pitchFamily="34" charset="0"/>
                <a:cs typeface="Calibri" panose="020F0502020204030204" pitchFamily="34" charset="0"/>
              </a:rPr>
              <a:t>rotects and</a:t>
            </a:r>
            <a:r>
              <a:rPr lang="en-SG" b="1" dirty="0">
                <a:solidFill>
                  <a:schemeClr val="accent3">
                    <a:lumMod val="50000"/>
                  </a:schemeClr>
                </a:solidFill>
                <a:ea typeface="Calibri" panose="020F0502020204030204" pitchFamily="34" charset="0"/>
                <a:cs typeface="Calibri" panose="020F0502020204030204" pitchFamily="34" charset="0"/>
              </a:rPr>
              <a:t> </a:t>
            </a:r>
            <a:r>
              <a:rPr lang="en-SG" b="1" dirty="0">
                <a:solidFill>
                  <a:schemeClr val="accent3">
                    <a:lumMod val="50000"/>
                  </a:schemeClr>
                </a:solidFill>
                <a:effectLst/>
                <a:ea typeface="Calibri" panose="020F0502020204030204" pitchFamily="34" charset="0"/>
                <a:cs typeface="Calibri" panose="020F0502020204030204" pitchFamily="34" charset="0"/>
              </a:rPr>
              <a:t>preserves the public’s trust </a:t>
            </a:r>
            <a:r>
              <a:rPr lang="en-SG" dirty="0">
                <a:solidFill>
                  <a:schemeClr val="accent3">
                    <a:lumMod val="50000"/>
                  </a:schemeClr>
                </a:solidFill>
                <a:effectLst/>
                <a:ea typeface="Calibri" panose="020F0502020204030204" pitchFamily="34" charset="0"/>
                <a:cs typeface="Calibri" panose="020F0502020204030204" pitchFamily="34" charset="0"/>
              </a:rPr>
              <a:t>in the management of data within DOS </a:t>
            </a:r>
            <a:r>
              <a:rPr lang="en-US" dirty="0">
                <a:solidFill>
                  <a:schemeClr val="accent3">
                    <a:lumMod val="50000"/>
                  </a:schemeClr>
                </a:solidFill>
                <a:effectLst/>
                <a:ea typeface="Calibri" panose="020F0502020204030204" pitchFamily="34" charset="0"/>
                <a:cs typeface="Calibri" panose="020F0502020204030204" pitchFamily="34" charset="0"/>
              </a:rPr>
              <a:t>to ensure continued public support for data sharing and flow of data from the public</a:t>
            </a:r>
          </a:p>
          <a:p>
            <a:pPr marL="285750" indent="-285750">
              <a:buFont typeface="Arial" panose="020B0604020202020204" pitchFamily="34" charset="0"/>
              <a:buChar char="•"/>
            </a:pPr>
            <a:endParaRPr lang="en-SG" dirty="0">
              <a:solidFill>
                <a:schemeClr val="accent3">
                  <a:lumMod val="50000"/>
                </a:schemeClr>
              </a:solidFill>
              <a:cs typeface="Calibri" panose="020F0502020204030204" pitchFamily="34" charset="0"/>
            </a:endParaRPr>
          </a:p>
          <a:p>
            <a:pPr marL="268288" indent="-268288">
              <a:buFont typeface="Arial" panose="020B0604020202020204" pitchFamily="34" charset="0"/>
              <a:buChar char="•"/>
            </a:pPr>
            <a:r>
              <a:rPr lang="en-US" dirty="0">
                <a:solidFill>
                  <a:schemeClr val="accent3">
                    <a:lumMod val="50000"/>
                  </a:schemeClr>
                </a:solidFill>
                <a:cs typeface="Calibri" panose="020F0502020204030204" pitchFamily="34" charset="0"/>
              </a:rPr>
              <a:t>Serves as a good knowledge base for adopting key principles of </a:t>
            </a:r>
            <a:r>
              <a:rPr lang="en-US" b="1" dirty="0">
                <a:solidFill>
                  <a:schemeClr val="accent3">
                    <a:lumMod val="50000"/>
                  </a:schemeClr>
                </a:solidFill>
                <a:cs typeface="Calibri" panose="020F0502020204030204" pitchFamily="34" charset="0"/>
              </a:rPr>
              <a:t>responsible and ethical AI use</a:t>
            </a:r>
            <a:r>
              <a:rPr lang="en-US" dirty="0">
                <a:solidFill>
                  <a:schemeClr val="accent3">
                    <a:lumMod val="50000"/>
                  </a:schemeClr>
                </a:solidFill>
                <a:cs typeface="Calibri" panose="020F0502020204030204" pitchFamily="34" charset="0"/>
              </a:rPr>
              <a:t>, such as data confidentiality, model transparency and interpretability, and accountability</a:t>
            </a:r>
            <a:endParaRPr lang="en-SG" dirty="0">
              <a:solidFill>
                <a:schemeClr val="accent3">
                  <a:lumMod val="50000"/>
                </a:schemeClr>
              </a:solidFill>
              <a:cs typeface="Calibri" panose="020F0502020204030204" pitchFamily="34" charset="0"/>
            </a:endParaRPr>
          </a:p>
        </p:txBody>
      </p:sp>
      <p:pic>
        <p:nvPicPr>
          <p:cNvPr id="5" name="Picture 4">
            <a:extLst>
              <a:ext uri="{FF2B5EF4-FFF2-40B4-BE49-F238E27FC236}">
                <a16:creationId xmlns:a16="http://schemas.microsoft.com/office/drawing/2014/main" id="{A301EAB9-CA36-5BA4-6008-6A5189A5BA7E}"/>
              </a:ext>
            </a:extLst>
          </p:cNvPr>
          <p:cNvPicPr>
            <a:picLocks noChangeAspect="1"/>
          </p:cNvPicPr>
          <p:nvPr/>
        </p:nvPicPr>
        <p:blipFill>
          <a:blip r:embed="rId3"/>
          <a:stretch>
            <a:fillRect/>
          </a:stretch>
        </p:blipFill>
        <p:spPr>
          <a:xfrm>
            <a:off x="4636546" y="1437845"/>
            <a:ext cx="7481268" cy="4882567"/>
          </a:xfrm>
          <a:prstGeom prst="rect">
            <a:avLst/>
          </a:prstGeom>
        </p:spPr>
      </p:pic>
    </p:spTree>
    <p:extLst>
      <p:ext uri="{BB962C8B-B14F-4D97-AF65-F5344CB8AC3E}">
        <p14:creationId xmlns:p14="http://schemas.microsoft.com/office/powerpoint/2010/main" val="90441899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0F2A5B8-0BCD-0F33-A70F-17F09E95F01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AD1D7A0-7F7D-D113-3221-F7A0349FE359}"/>
              </a:ext>
            </a:extLst>
          </p:cNvPr>
          <p:cNvSpPr>
            <a:spLocks noGrp="1"/>
          </p:cNvSpPr>
          <p:nvPr>
            <p:ph type="title" idx="4294967295"/>
          </p:nvPr>
        </p:nvSpPr>
        <p:spPr>
          <a:xfrm>
            <a:off x="557213" y="-50497"/>
            <a:ext cx="11634787" cy="1325563"/>
          </a:xfrm>
        </p:spPr>
        <p:txBody>
          <a:bodyPr>
            <a:normAutofit fontScale="90000"/>
          </a:bodyPr>
          <a:lstStyle/>
          <a:p>
            <a:r>
              <a:rPr lang="en-SG" dirty="0"/>
              <a:t>DOS’s public-facing platforms provide users with u</a:t>
            </a:r>
            <a:r>
              <a:rPr lang="en-US" dirty="0"/>
              <a:t>ser-centric statistical services and data products</a:t>
            </a:r>
            <a:endParaRPr lang="en-SG" dirty="0"/>
          </a:p>
        </p:txBody>
      </p:sp>
      <p:sp>
        <p:nvSpPr>
          <p:cNvPr id="4" name="TextBox 3">
            <a:extLst>
              <a:ext uri="{FF2B5EF4-FFF2-40B4-BE49-F238E27FC236}">
                <a16:creationId xmlns:a16="http://schemas.microsoft.com/office/drawing/2014/main" id="{D1616A6E-1621-3DDA-969F-727BCFCD7F48}"/>
              </a:ext>
            </a:extLst>
          </p:cNvPr>
          <p:cNvSpPr txBox="1"/>
          <p:nvPr/>
        </p:nvSpPr>
        <p:spPr>
          <a:xfrm>
            <a:off x="3186150" y="1302822"/>
            <a:ext cx="6057478" cy="2492990"/>
          </a:xfrm>
          <a:prstGeom prst="rect">
            <a:avLst/>
          </a:prstGeom>
          <a:noFill/>
        </p:spPr>
        <p:txBody>
          <a:bodyPr wrap="square" rtlCol="0">
            <a:spAutoFit/>
          </a:bodyPr>
          <a:lstStyle/>
          <a:p>
            <a:pPr marL="358775" indent="-358775">
              <a:spcBef>
                <a:spcPts val="600"/>
              </a:spcBef>
              <a:spcAft>
                <a:spcPts val="1200"/>
              </a:spcAft>
              <a:buClr>
                <a:schemeClr val="tx2">
                  <a:lumMod val="60000"/>
                  <a:lumOff val="40000"/>
                </a:schemeClr>
              </a:buClr>
              <a:buFont typeface="Wingdings" panose="05000000000000000000" pitchFamily="2" charset="2"/>
              <a:buChar char="§"/>
              <a:defRPr/>
            </a:pPr>
            <a:r>
              <a:rPr lang="en-US" dirty="0">
                <a:solidFill>
                  <a:schemeClr val="accent3">
                    <a:lumMod val="50000"/>
                  </a:schemeClr>
                </a:solidFill>
                <a:ea typeface="MS PGothic" pitchFamily="34" charset="-128"/>
              </a:rPr>
              <a:t>Promote understanding and data exploration with more infographics and dashboards </a:t>
            </a:r>
            <a:r>
              <a:rPr lang="en-US" sz="1800" b="0" dirty="0">
                <a:solidFill>
                  <a:schemeClr val="accent3">
                    <a:lumMod val="50000"/>
                  </a:schemeClr>
                </a:solidFill>
              </a:rPr>
              <a:t>on the </a:t>
            </a:r>
            <a:r>
              <a:rPr lang="en-US" sz="1800" b="1" dirty="0" err="1">
                <a:solidFill>
                  <a:schemeClr val="accent3">
                    <a:lumMod val="50000"/>
                  </a:schemeClr>
                </a:solidFill>
              </a:rPr>
              <a:t>SingStat</a:t>
            </a:r>
            <a:r>
              <a:rPr lang="en-US" sz="1800" b="1" dirty="0">
                <a:solidFill>
                  <a:schemeClr val="accent3">
                    <a:lumMod val="50000"/>
                  </a:schemeClr>
                </a:solidFill>
              </a:rPr>
              <a:t> Website  </a:t>
            </a:r>
          </a:p>
          <a:p>
            <a:pPr marL="358775" indent="-358775">
              <a:spcBef>
                <a:spcPts val="600"/>
              </a:spcBef>
              <a:spcAft>
                <a:spcPts val="1200"/>
              </a:spcAft>
              <a:buClr>
                <a:schemeClr val="tx2">
                  <a:lumMod val="60000"/>
                  <a:lumOff val="40000"/>
                </a:schemeClr>
              </a:buClr>
              <a:buFont typeface="Wingdings" panose="05000000000000000000" pitchFamily="2" charset="2"/>
              <a:buChar char="§"/>
              <a:defRPr/>
            </a:pPr>
            <a:r>
              <a:rPr lang="en-US" sz="1800" b="0" dirty="0">
                <a:solidFill>
                  <a:schemeClr val="accent3">
                    <a:lumMod val="50000"/>
                  </a:schemeClr>
                </a:solidFill>
              </a:rPr>
              <a:t>Facilitate access to around</a:t>
            </a:r>
            <a:r>
              <a:rPr lang="en-US" dirty="0">
                <a:solidFill>
                  <a:schemeClr val="accent3">
                    <a:lumMod val="50000"/>
                  </a:schemeClr>
                </a:solidFill>
              </a:rPr>
              <a:t> 150,000 data series from </a:t>
            </a:r>
            <a:br>
              <a:rPr lang="en-US" dirty="0">
                <a:solidFill>
                  <a:schemeClr val="accent3">
                    <a:lumMod val="50000"/>
                  </a:schemeClr>
                </a:solidFill>
              </a:rPr>
            </a:br>
            <a:r>
              <a:rPr lang="en-US" dirty="0">
                <a:solidFill>
                  <a:schemeClr val="accent3">
                    <a:lumMod val="50000"/>
                  </a:schemeClr>
                </a:solidFill>
              </a:rPr>
              <a:t>70 public sector agencies via </a:t>
            </a:r>
            <a:r>
              <a:rPr lang="en-US" sz="1800" b="0" dirty="0">
                <a:solidFill>
                  <a:schemeClr val="accent3">
                    <a:lumMod val="50000"/>
                  </a:schemeClr>
                </a:solidFill>
              </a:rPr>
              <a:t>the </a:t>
            </a:r>
            <a:r>
              <a:rPr lang="en-US" sz="1800" b="1" dirty="0" err="1">
                <a:solidFill>
                  <a:schemeClr val="accent3">
                    <a:lumMod val="50000"/>
                  </a:schemeClr>
                </a:solidFill>
              </a:rPr>
              <a:t>SingStat</a:t>
            </a:r>
            <a:r>
              <a:rPr lang="en-US" sz="1800" b="1" dirty="0">
                <a:solidFill>
                  <a:schemeClr val="accent3">
                    <a:lumMod val="50000"/>
                  </a:schemeClr>
                </a:solidFill>
              </a:rPr>
              <a:t> Table Builder</a:t>
            </a:r>
            <a:r>
              <a:rPr lang="en-US" sz="1800" dirty="0">
                <a:solidFill>
                  <a:schemeClr val="accent3">
                    <a:lumMod val="50000"/>
                  </a:schemeClr>
                </a:solidFill>
              </a:rPr>
              <a:t> </a:t>
            </a:r>
          </a:p>
          <a:p>
            <a:pPr marL="358775" indent="-358775">
              <a:spcBef>
                <a:spcPts val="600"/>
              </a:spcBef>
              <a:spcAft>
                <a:spcPts val="1200"/>
              </a:spcAft>
              <a:buClr>
                <a:schemeClr val="tx2">
                  <a:lumMod val="60000"/>
                  <a:lumOff val="40000"/>
                </a:schemeClr>
              </a:buClr>
              <a:buFont typeface="Wingdings" panose="05000000000000000000" pitchFamily="2" charset="2"/>
              <a:buChar char="§"/>
              <a:defRPr/>
            </a:pPr>
            <a:r>
              <a:rPr lang="en-US" altLang="en-US" dirty="0">
                <a:solidFill>
                  <a:schemeClr val="accent3">
                    <a:lumMod val="50000"/>
                  </a:schemeClr>
                </a:solidFill>
                <a:ea typeface="MS PGothic" pitchFamily="34" charset="-128"/>
              </a:rPr>
              <a:t>Ease access to commonly used data when on the go via the enhanced </a:t>
            </a:r>
            <a:r>
              <a:rPr lang="en-US" altLang="en-US" b="1" dirty="0">
                <a:solidFill>
                  <a:schemeClr val="accent3">
                    <a:lumMod val="50000"/>
                  </a:schemeClr>
                </a:solidFill>
                <a:ea typeface="MS PGothic" pitchFamily="34" charset="-128"/>
              </a:rPr>
              <a:t>SingStat Mobile App </a:t>
            </a:r>
            <a:r>
              <a:rPr lang="en-US" altLang="en-US" dirty="0">
                <a:solidFill>
                  <a:schemeClr val="accent3">
                    <a:lumMod val="50000"/>
                  </a:schemeClr>
                </a:solidFill>
                <a:ea typeface="MS PGothic" pitchFamily="34" charset="-128"/>
              </a:rPr>
              <a:t>with improved user-interface and functionalities</a:t>
            </a:r>
          </a:p>
        </p:txBody>
      </p:sp>
      <p:grpSp>
        <p:nvGrpSpPr>
          <p:cNvPr id="5" name="Group 4">
            <a:extLst>
              <a:ext uri="{FF2B5EF4-FFF2-40B4-BE49-F238E27FC236}">
                <a16:creationId xmlns:a16="http://schemas.microsoft.com/office/drawing/2014/main" id="{F066CA6D-0D52-FE3C-003C-541B8A6B303D}"/>
              </a:ext>
            </a:extLst>
          </p:cNvPr>
          <p:cNvGrpSpPr/>
          <p:nvPr/>
        </p:nvGrpSpPr>
        <p:grpSpPr>
          <a:xfrm>
            <a:off x="464550" y="2345735"/>
            <a:ext cx="2340000" cy="2340000"/>
            <a:chOff x="4436013" y="3816260"/>
            <a:chExt cx="2317686" cy="2317686"/>
          </a:xfrm>
        </p:grpSpPr>
        <p:sp>
          <p:nvSpPr>
            <p:cNvPr id="6" name="Oval 5">
              <a:extLst>
                <a:ext uri="{FF2B5EF4-FFF2-40B4-BE49-F238E27FC236}">
                  <a16:creationId xmlns:a16="http://schemas.microsoft.com/office/drawing/2014/main" id="{597FF9D8-2D38-1FDC-8318-2C55266A4EA5}"/>
                </a:ext>
              </a:extLst>
            </p:cNvPr>
            <p:cNvSpPr/>
            <p:nvPr/>
          </p:nvSpPr>
          <p:spPr>
            <a:xfrm>
              <a:off x="4436013" y="3816260"/>
              <a:ext cx="2317686" cy="2317686"/>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SG"/>
            </a:p>
          </p:txBody>
        </p:sp>
        <p:pic>
          <p:nvPicPr>
            <p:cNvPr id="7" name="Picture 6">
              <a:extLst>
                <a:ext uri="{FF2B5EF4-FFF2-40B4-BE49-F238E27FC236}">
                  <a16:creationId xmlns:a16="http://schemas.microsoft.com/office/drawing/2014/main" id="{AC3DEA5A-9521-02C9-FCD2-FF5BDE07F005}"/>
                </a:ext>
              </a:extLst>
            </p:cNvPr>
            <p:cNvPicPr>
              <a:picLocks noChangeAspect="1"/>
            </p:cNvPicPr>
            <p:nvPr/>
          </p:nvPicPr>
          <p:blipFill>
            <a:blip r:embed="rId3">
              <a:biLevel thresh="25000"/>
              <a:extLst>
                <a:ext uri="{28A0092B-C50C-407E-A947-70E740481C1C}">
                  <a14:useLocalDpi xmlns:a14="http://schemas.microsoft.com/office/drawing/2010/main" val="0"/>
                </a:ext>
              </a:extLst>
            </a:blip>
            <a:stretch>
              <a:fillRect/>
            </a:stretch>
          </p:blipFill>
          <p:spPr>
            <a:xfrm>
              <a:off x="4672685" y="4185592"/>
              <a:ext cx="1900154" cy="1427388"/>
            </a:xfrm>
            <a:prstGeom prst="rect">
              <a:avLst/>
            </a:prstGeom>
          </p:spPr>
        </p:pic>
      </p:grpSp>
      <p:pic>
        <p:nvPicPr>
          <p:cNvPr id="20" name="Picture 19" descr="A logo of a website&#10;&#10;Description automatically generated">
            <a:extLst>
              <a:ext uri="{FF2B5EF4-FFF2-40B4-BE49-F238E27FC236}">
                <a16:creationId xmlns:a16="http://schemas.microsoft.com/office/drawing/2014/main" id="{DE48C332-5F0D-35CD-32F9-9B4564DDC73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183340" y="987688"/>
            <a:ext cx="1620000" cy="1620000"/>
          </a:xfrm>
          <a:prstGeom prst="rect">
            <a:avLst/>
          </a:prstGeom>
        </p:spPr>
      </p:pic>
      <p:pic>
        <p:nvPicPr>
          <p:cNvPr id="23" name="Picture 22" descr="A logo of a computer&#10;&#10;Description automatically generated">
            <a:extLst>
              <a:ext uri="{FF2B5EF4-FFF2-40B4-BE49-F238E27FC236}">
                <a16:creationId xmlns:a16="http://schemas.microsoft.com/office/drawing/2014/main" id="{57E13976-6BC2-46EB-087C-CCD671EA5EA9}"/>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508494" y="2063633"/>
            <a:ext cx="1623218" cy="1620000"/>
          </a:xfrm>
          <a:prstGeom prst="rect">
            <a:avLst/>
          </a:prstGeom>
        </p:spPr>
      </p:pic>
      <p:pic>
        <p:nvPicPr>
          <p:cNvPr id="26" name="Picture 25" descr="A logo of a mobile phone&#10;&#10;Description automatically generated">
            <a:extLst>
              <a:ext uri="{FF2B5EF4-FFF2-40B4-BE49-F238E27FC236}">
                <a16:creationId xmlns:a16="http://schemas.microsoft.com/office/drawing/2014/main" id="{D8C220FC-E791-6703-6F57-01E5B6BC75CA}"/>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183340" y="3139578"/>
            <a:ext cx="1620000" cy="1620000"/>
          </a:xfrm>
          <a:prstGeom prst="rect">
            <a:avLst/>
          </a:prstGeom>
        </p:spPr>
      </p:pic>
      <p:pic>
        <p:nvPicPr>
          <p:cNvPr id="14" name="Picture 13">
            <a:extLst>
              <a:ext uri="{FF2B5EF4-FFF2-40B4-BE49-F238E27FC236}">
                <a16:creationId xmlns:a16="http://schemas.microsoft.com/office/drawing/2014/main" id="{EFD27459-E60C-B0D0-4824-0C45120A3919}"/>
              </a:ext>
            </a:extLst>
          </p:cNvPr>
          <p:cNvPicPr>
            <a:picLocks noChangeAspect="1" noChangeArrowheads="1"/>
          </p:cNvPicPr>
          <p:nvPr/>
        </p:nvPicPr>
        <p:blipFill rotWithShape="1">
          <a:blip r:embed="rId7">
            <a:extLst>
              <a:ext uri="{BEBA8EAE-BF5A-486C-A8C5-ECC9F3942E4B}">
                <a14:imgProps xmlns:a14="http://schemas.microsoft.com/office/drawing/2010/main">
                  <a14:imgLayer r:embed="rId8">
                    <a14:imgEffect>
                      <a14:backgroundRemoval t="52466" b="99030" l="2979" r="96240">
                        <a14:foregroundMark x1="3320" y1="64592" x2="65674" y2="61520"/>
                        <a14:foregroundMark x1="35400" y1="58529" x2="79102" y2="66613"/>
                        <a14:foregroundMark x1="2979" y1="55942" x2="4834" y2="90380"/>
                        <a14:foregroundMark x1="9717" y1="57478" x2="16748" y2="90865"/>
                        <a14:foregroundMark x1="12500" y1="57478" x2="62939" y2="57478"/>
                        <a14:foregroundMark x1="40918" y1="59499" x2="91943" y2="59499"/>
                        <a14:foregroundMark x1="5762" y1="88359" x2="83105" y2="90380"/>
                        <a14:foregroundMark x1="30811" y1="80275" x2="94092" y2="81245"/>
                        <a14:foregroundMark x1="31104" y1="71625" x2="82471" y2="71625"/>
                        <a14:foregroundMark x1="85547" y1="64592" x2="85840" y2="90380"/>
                        <a14:foregroundMark x1="91650" y1="62571" x2="93506" y2="99030"/>
                        <a14:foregroundMark x1="94434" y1="57963" x2="96240" y2="92401"/>
                        <a14:foregroundMark x1="87061" y1="62571" x2="94092" y2="75748"/>
                      </a14:backgroundRemoval>
                    </a14:imgEffect>
                  </a14:imgLayer>
                </a14:imgProps>
              </a:ext>
              <a:ext uri="{28A0092B-C50C-407E-A947-70E740481C1C}">
                <a14:useLocalDpi xmlns:a14="http://schemas.microsoft.com/office/drawing/2010/main" val="0"/>
              </a:ext>
            </a:extLst>
          </a:blip>
          <a:srcRect t="47357"/>
          <a:stretch/>
        </p:blipFill>
        <p:spPr bwMode="auto">
          <a:xfrm>
            <a:off x="4827673" y="3981447"/>
            <a:ext cx="1980000" cy="5784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 name="Picture 2">
            <a:extLst>
              <a:ext uri="{FF2B5EF4-FFF2-40B4-BE49-F238E27FC236}">
                <a16:creationId xmlns:a16="http://schemas.microsoft.com/office/drawing/2014/main" id="{A91E014A-06D3-0903-A763-D39EF8DA908B}"/>
              </a:ext>
            </a:extLst>
          </p:cNvPr>
          <p:cNvPicPr>
            <a:picLocks noChangeAspect="1" noChangeArrowheads="1"/>
          </p:cNvPicPr>
          <p:nvPr/>
        </p:nvPicPr>
        <p:blipFill rotWithShape="1">
          <a:blip r:embed="rId9">
            <a:extLst>
              <a:ext uri="{BEBA8EAE-BF5A-486C-A8C5-ECC9F3942E4B}">
                <a14:imgProps xmlns:a14="http://schemas.microsoft.com/office/drawing/2010/main">
                  <a14:imgLayer r:embed="rId8">
                    <a14:imgEffect>
                      <a14:backgroundRemoval t="3638" b="43977" l="3857" r="98633">
                        <a14:foregroundMark x1="3955" y1="21584" x2="78418" y2="19968"/>
                        <a14:foregroundMark x1="78418" y1="19968" x2="79883" y2="19968"/>
                        <a14:foregroundMark x1="81396" y1="12611" x2="84326" y2="23282"/>
                        <a14:foregroundMark x1="87793" y1="4446" x2="91016" y2="44058"/>
                        <a14:foregroundMark x1="91016" y1="44058" x2="91260" y2="40420"/>
                        <a14:foregroundMark x1="13818" y1="37914" x2="77441" y2="39208"/>
                        <a14:foregroundMark x1="77441" y1="39208" x2="78906" y2="40420"/>
                        <a14:foregroundMark x1="93213" y1="6063" x2="98633" y2="3638"/>
                        <a14:foregroundMark x1="33057" y1="8569" x2="64111" y2="9378"/>
                        <a14:foregroundMark x1="29590" y1="31447" x2="82373" y2="27324"/>
                        <a14:foregroundMark x1="82373" y1="27324" x2="84326" y2="27324"/>
                        <a14:foregroundMark x1="37012" y1="33064" x2="89746" y2="33064"/>
                        <a14:foregroundMark x1="27637" y1="28133" x2="87305" y2="29749"/>
                        <a14:foregroundMark x1="87305" y1="29749" x2="88770" y2="31447"/>
                        <a14:foregroundMark x1="30566" y1="10186" x2="82178" y2="38642"/>
                        <a14:foregroundMark x1="82178" y1="38642" x2="86328" y2="36297"/>
                        <a14:foregroundMark x1="84814" y1="27324" x2="24658" y2="29749"/>
                        <a14:foregroundMark x1="34766" y1="30639" x2="88574" y2="34681"/>
                        <a14:foregroundMark x1="61963" y1="34681" x2="97754" y2="32660"/>
                        <a14:foregroundMark x1="51904" y1="11884" x2="54639" y2="15441"/>
                        <a14:foregroundMark x1="49756" y1="11884" x2="59521" y2="21019"/>
                        <a14:foregroundMark x1="30811" y1="13420" x2="59521" y2="11884"/>
                        <a14:foregroundMark x1="30469" y1="15926" x2="39941" y2="18998"/>
                        <a14:foregroundMark x1="33545" y1="11399" x2="37842" y2="15441"/>
                        <a14:foregroundMark x1="33252" y1="20534" x2="40576" y2="27082"/>
                        <a14:foregroundMark x1="31104" y1="12935" x2="42725" y2="15441"/>
                        <a14:foregroundMark x1="44531" y1="31690" x2="76660" y2="30639"/>
                        <a14:foregroundMark x1="76660" y1="30639" x2="76367" y2="30639"/>
                        <a14:foregroundMark x1="59229" y1="34196" x2="41797" y2="36217"/>
                        <a14:foregroundMark x1="41797" y1="36217" x2="62598" y2="37268"/>
                        <a14:foregroundMark x1="63818" y1="24091" x2="61670" y2="22070"/>
                        <a14:foregroundMark x1="61084" y1="21019" x2="64404" y2="29103"/>
                        <a14:foregroundMark x1="80322" y1="26597" x2="91309" y2="26597"/>
                        <a14:foregroundMark x1="73584" y1="22555" x2="80322" y2="29103"/>
                        <a14:foregroundMark x1="80322" y1="23525" x2="78174" y2="34681"/>
                        <a14:foregroundMark x1="94678" y1="29103" x2="87646" y2="43816"/>
                        <a14:foregroundMark x1="89795" y1="32175" x2="91016" y2="27648"/>
                        <a14:foregroundMark x1="92529" y1="28133" x2="88574" y2="36702"/>
                        <a14:foregroundMark x1="31104" y1="12935" x2="33252" y2="16977"/>
                        <a14:foregroundMark x1="33252" y1="22070" x2="32617" y2="27648"/>
                        <a14:foregroundMark x1="30811" y1="31690" x2="32910" y2="36702"/>
                        <a14:foregroundMark x1="33838" y1="30639" x2="35986" y2="37268"/>
                      </a14:backgroundRemoval>
                    </a14:imgEffect>
                  </a14:imgLayer>
                </a14:imgProps>
              </a:ext>
              <a:ext uri="{28A0092B-C50C-407E-A947-70E740481C1C}">
                <a14:useLocalDpi xmlns:a14="http://schemas.microsoft.com/office/drawing/2010/main" val="0"/>
              </a:ext>
            </a:extLst>
          </a:blip>
          <a:srcRect b="51435"/>
          <a:stretch/>
        </p:blipFill>
        <p:spPr bwMode="auto">
          <a:xfrm>
            <a:off x="6917306" y="4009369"/>
            <a:ext cx="1980000" cy="5366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 name="Picture 15">
            <a:extLst>
              <a:ext uri="{FF2B5EF4-FFF2-40B4-BE49-F238E27FC236}">
                <a16:creationId xmlns:a16="http://schemas.microsoft.com/office/drawing/2014/main" id="{6675ABA6-C7E5-B3EA-85FA-984D38D1E40A}"/>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4712883" y="4603549"/>
            <a:ext cx="2138042" cy="1908000"/>
          </a:xfrm>
          <a:prstGeom prst="rect">
            <a:avLst/>
          </a:prstGeom>
          <a:ln>
            <a:noFill/>
          </a:ln>
        </p:spPr>
      </p:pic>
      <p:pic>
        <p:nvPicPr>
          <p:cNvPr id="17" name="Picture 16">
            <a:extLst>
              <a:ext uri="{FF2B5EF4-FFF2-40B4-BE49-F238E27FC236}">
                <a16:creationId xmlns:a16="http://schemas.microsoft.com/office/drawing/2014/main" id="{DDEDCC40-E103-00D6-84E0-F21572138B16}"/>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6799257" y="4611588"/>
            <a:ext cx="2216099" cy="1908000"/>
          </a:xfrm>
          <a:prstGeom prst="rect">
            <a:avLst/>
          </a:prstGeom>
          <a:ln>
            <a:noFill/>
          </a:ln>
        </p:spPr>
      </p:pic>
      <p:pic>
        <p:nvPicPr>
          <p:cNvPr id="19" name="Picture 18">
            <a:extLst>
              <a:ext uri="{FF2B5EF4-FFF2-40B4-BE49-F238E27FC236}">
                <a16:creationId xmlns:a16="http://schemas.microsoft.com/office/drawing/2014/main" id="{16E323E7-21A8-864F-3ACE-C622EC306E97}"/>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3156252" y="4040288"/>
            <a:ext cx="1789446" cy="2492990"/>
          </a:xfrm>
          <a:prstGeom prst="rect">
            <a:avLst/>
          </a:prstGeom>
        </p:spPr>
      </p:pic>
    </p:spTree>
    <p:extLst>
      <p:ext uri="{BB962C8B-B14F-4D97-AF65-F5344CB8AC3E}">
        <p14:creationId xmlns:p14="http://schemas.microsoft.com/office/powerpoint/2010/main" val="216198300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4E6FF57-BBFD-770D-D88D-2E6A9FD41532}"/>
            </a:ext>
          </a:extLst>
        </p:cNvPr>
        <p:cNvGrpSpPr/>
        <p:nvPr/>
      </p:nvGrpSpPr>
      <p:grpSpPr>
        <a:xfrm>
          <a:off x="0" y="0"/>
          <a:ext cx="0" cy="0"/>
          <a:chOff x="0" y="0"/>
          <a:chExt cx="0" cy="0"/>
        </a:xfrm>
      </p:grpSpPr>
      <p:pic>
        <p:nvPicPr>
          <p:cNvPr id="3" name="Picture 2">
            <a:extLst>
              <a:ext uri="{FF2B5EF4-FFF2-40B4-BE49-F238E27FC236}">
                <a16:creationId xmlns:a16="http://schemas.microsoft.com/office/drawing/2014/main" id="{791FE2DE-D6A5-F987-043C-DD1D368A4216}"/>
              </a:ext>
            </a:extLst>
          </p:cNvPr>
          <p:cNvPicPr>
            <a:picLocks noChangeAspect="1"/>
          </p:cNvPicPr>
          <p:nvPr/>
        </p:nvPicPr>
        <p:blipFill>
          <a:blip r:embed="rId3"/>
          <a:stretch>
            <a:fillRect/>
          </a:stretch>
        </p:blipFill>
        <p:spPr>
          <a:xfrm>
            <a:off x="9923454" y="14091"/>
            <a:ext cx="1620000" cy="1620000"/>
          </a:xfrm>
          <a:prstGeom prst="rect">
            <a:avLst/>
          </a:prstGeom>
        </p:spPr>
      </p:pic>
      <p:sp>
        <p:nvSpPr>
          <p:cNvPr id="2" name="Title 1">
            <a:extLst>
              <a:ext uri="{FF2B5EF4-FFF2-40B4-BE49-F238E27FC236}">
                <a16:creationId xmlns:a16="http://schemas.microsoft.com/office/drawing/2014/main" id="{E5477247-867D-5128-85BA-2C0B4B9ED6AD}"/>
              </a:ext>
            </a:extLst>
          </p:cNvPr>
          <p:cNvSpPr>
            <a:spLocks noGrp="1"/>
          </p:cNvSpPr>
          <p:nvPr>
            <p:ph type="title" idx="4294967295"/>
          </p:nvPr>
        </p:nvSpPr>
        <p:spPr>
          <a:xfrm>
            <a:off x="557213" y="103584"/>
            <a:ext cx="11634787" cy="1325563"/>
          </a:xfrm>
        </p:spPr>
        <p:txBody>
          <a:bodyPr>
            <a:normAutofit/>
          </a:bodyPr>
          <a:lstStyle/>
          <a:p>
            <a:r>
              <a:rPr lang="en-SG" dirty="0"/>
              <a:t>Meeting Data Needs of the Public</a:t>
            </a:r>
          </a:p>
        </p:txBody>
      </p:sp>
      <p:sp>
        <p:nvSpPr>
          <p:cNvPr id="4" name="TextBox 3">
            <a:extLst>
              <a:ext uri="{FF2B5EF4-FFF2-40B4-BE49-F238E27FC236}">
                <a16:creationId xmlns:a16="http://schemas.microsoft.com/office/drawing/2014/main" id="{31B7D328-3115-B18C-C854-2B1A1C4D1461}"/>
              </a:ext>
            </a:extLst>
          </p:cNvPr>
          <p:cNvSpPr txBox="1"/>
          <p:nvPr/>
        </p:nvSpPr>
        <p:spPr>
          <a:xfrm>
            <a:off x="2860900" y="1185583"/>
            <a:ext cx="9005850" cy="2492990"/>
          </a:xfrm>
          <a:prstGeom prst="rect">
            <a:avLst/>
          </a:prstGeom>
          <a:noFill/>
        </p:spPr>
        <p:txBody>
          <a:bodyPr wrap="square" rtlCol="0">
            <a:spAutoFit/>
          </a:bodyPr>
          <a:lstStyle/>
          <a:p>
            <a:pPr marL="358775" indent="-358775">
              <a:spcBef>
                <a:spcPts val="600"/>
              </a:spcBef>
              <a:spcAft>
                <a:spcPts val="1200"/>
              </a:spcAft>
              <a:buClr>
                <a:schemeClr val="tx2">
                  <a:lumMod val="60000"/>
                  <a:lumOff val="40000"/>
                </a:schemeClr>
              </a:buClr>
              <a:buFont typeface="Wingdings" panose="05000000000000000000" pitchFamily="2" charset="2"/>
              <a:buChar char="§"/>
              <a:defRPr/>
            </a:pPr>
            <a:r>
              <a:rPr lang="en-US" sz="1800" dirty="0">
                <a:solidFill>
                  <a:schemeClr val="accent3">
                    <a:lumMod val="50000"/>
                  </a:schemeClr>
                </a:solidFill>
              </a:rPr>
              <a:t>Assist</a:t>
            </a:r>
            <a:r>
              <a:rPr lang="en-US" dirty="0">
                <a:solidFill>
                  <a:schemeClr val="accent3">
                    <a:lumMod val="50000"/>
                  </a:schemeClr>
                </a:solidFill>
              </a:rPr>
              <a:t> users with their data enquiries on Singapore’s economy </a:t>
            </a:r>
            <a:br>
              <a:rPr lang="en-US" dirty="0">
                <a:solidFill>
                  <a:schemeClr val="accent3">
                    <a:lumMod val="50000"/>
                  </a:schemeClr>
                </a:solidFill>
              </a:rPr>
            </a:br>
            <a:r>
              <a:rPr lang="en-US" dirty="0">
                <a:solidFill>
                  <a:schemeClr val="accent3">
                    <a:lumMod val="50000"/>
                  </a:schemeClr>
                </a:solidFill>
              </a:rPr>
              <a:t>and socio-demography with the</a:t>
            </a:r>
            <a:r>
              <a:rPr lang="en-US" sz="1800" dirty="0">
                <a:solidFill>
                  <a:schemeClr val="accent3">
                    <a:lumMod val="50000"/>
                  </a:schemeClr>
                </a:solidFill>
              </a:rPr>
              <a:t> </a:t>
            </a:r>
            <a:r>
              <a:rPr lang="en-US" sz="1800" b="1" dirty="0">
                <a:solidFill>
                  <a:schemeClr val="accent3">
                    <a:lumMod val="50000"/>
                  </a:schemeClr>
                </a:solidFill>
              </a:rPr>
              <a:t>S</a:t>
            </a:r>
            <a:r>
              <a:rPr lang="en-US" sz="1800" b="0" dirty="0">
                <a:solidFill>
                  <a:schemeClr val="accent3">
                    <a:lumMod val="50000"/>
                  </a:schemeClr>
                </a:solidFill>
              </a:rPr>
              <a:t>tatistics </a:t>
            </a:r>
            <a:r>
              <a:rPr lang="en-US" sz="1800" b="1" dirty="0" err="1">
                <a:solidFill>
                  <a:schemeClr val="accent3">
                    <a:lumMod val="50000"/>
                  </a:schemeClr>
                </a:solidFill>
              </a:rPr>
              <a:t>AN</a:t>
            </a:r>
            <a:r>
              <a:rPr lang="en-US" sz="1800" b="0" dirty="0" err="1">
                <a:solidFill>
                  <a:schemeClr val="accent3">
                    <a:lumMod val="50000"/>
                  </a:schemeClr>
                </a:solidFill>
              </a:rPr>
              <a:t>d</a:t>
            </a:r>
            <a:r>
              <a:rPr lang="en-US" sz="1800" b="0" dirty="0">
                <a:solidFill>
                  <a:schemeClr val="accent3">
                    <a:lumMod val="50000"/>
                  </a:schemeClr>
                </a:solidFill>
              </a:rPr>
              <a:t> </a:t>
            </a:r>
            <a:r>
              <a:rPr lang="en-US" sz="1800" b="1" dirty="0">
                <a:solidFill>
                  <a:schemeClr val="accent3">
                    <a:lumMod val="50000"/>
                  </a:schemeClr>
                </a:solidFill>
              </a:rPr>
              <a:t>D</a:t>
            </a:r>
            <a:r>
              <a:rPr lang="en-US" sz="1800" b="0" dirty="0">
                <a:solidFill>
                  <a:schemeClr val="accent3">
                    <a:lumMod val="50000"/>
                  </a:schemeClr>
                </a:solidFill>
              </a:rPr>
              <a:t>ata </a:t>
            </a:r>
            <a:r>
              <a:rPr lang="en-US" sz="1800" b="1" dirty="0">
                <a:solidFill>
                  <a:schemeClr val="accent3">
                    <a:lumMod val="50000"/>
                  </a:schemeClr>
                </a:solidFill>
              </a:rPr>
              <a:t>R</a:t>
            </a:r>
            <a:r>
              <a:rPr lang="en-US" sz="1800" b="0" dirty="0">
                <a:solidFill>
                  <a:schemeClr val="accent3">
                    <a:lumMod val="50000"/>
                  </a:schemeClr>
                </a:solidFill>
              </a:rPr>
              <a:t>etrieval </a:t>
            </a:r>
            <a:r>
              <a:rPr lang="en-US" sz="1800" b="1" dirty="0">
                <a:solidFill>
                  <a:schemeClr val="accent3">
                    <a:lumMod val="50000"/>
                  </a:schemeClr>
                </a:solidFill>
              </a:rPr>
              <a:t>A</a:t>
            </a:r>
            <a:r>
              <a:rPr lang="en-US" sz="1800" b="0" dirty="0">
                <a:solidFill>
                  <a:schemeClr val="accent3">
                    <a:lumMod val="50000"/>
                  </a:schemeClr>
                </a:solidFill>
              </a:rPr>
              <a:t>.I. </a:t>
            </a:r>
            <a:br>
              <a:rPr lang="en-US" sz="1800" b="0" dirty="0">
                <a:solidFill>
                  <a:schemeClr val="accent3">
                    <a:lumMod val="50000"/>
                  </a:schemeClr>
                </a:solidFill>
              </a:rPr>
            </a:br>
            <a:r>
              <a:rPr lang="en-US" sz="1800" b="0" dirty="0">
                <a:solidFill>
                  <a:schemeClr val="accent3">
                    <a:lumMod val="50000"/>
                  </a:schemeClr>
                </a:solidFill>
              </a:rPr>
              <a:t>assistant (</a:t>
            </a:r>
            <a:r>
              <a:rPr lang="en-US" sz="1800" b="1" dirty="0">
                <a:solidFill>
                  <a:schemeClr val="accent3">
                    <a:lumMod val="50000"/>
                  </a:schemeClr>
                </a:solidFill>
              </a:rPr>
              <a:t>SANDRA</a:t>
            </a:r>
            <a:r>
              <a:rPr lang="en-US" sz="1800" b="0" dirty="0">
                <a:solidFill>
                  <a:schemeClr val="accent3">
                    <a:lumMod val="50000"/>
                  </a:schemeClr>
                </a:solidFill>
              </a:rPr>
              <a:t>), an artificial intelligence (AI) chatbot that uses natural language</a:t>
            </a:r>
          </a:p>
          <a:p>
            <a:pPr marL="358775" indent="-358775">
              <a:spcBef>
                <a:spcPts val="600"/>
              </a:spcBef>
              <a:spcAft>
                <a:spcPts val="1200"/>
              </a:spcAft>
              <a:buClr>
                <a:schemeClr val="tx2">
                  <a:lumMod val="60000"/>
                  <a:lumOff val="40000"/>
                </a:schemeClr>
              </a:buClr>
              <a:buFont typeface="Wingdings" panose="05000000000000000000" pitchFamily="2" charset="2"/>
              <a:buChar char="§"/>
              <a:defRPr/>
            </a:pPr>
            <a:r>
              <a:rPr lang="en-US" dirty="0">
                <a:solidFill>
                  <a:schemeClr val="accent3">
                    <a:lumMod val="50000"/>
                  </a:schemeClr>
                </a:solidFill>
              </a:rPr>
              <a:t>Understand context of users’ queries t</a:t>
            </a:r>
            <a:r>
              <a:rPr lang="en-US" sz="1800" b="0" dirty="0">
                <a:solidFill>
                  <a:schemeClr val="accent3">
                    <a:lumMod val="50000"/>
                  </a:schemeClr>
                </a:solidFill>
              </a:rPr>
              <a:t>hrough semantic search capabilities and use of Large Language Model</a:t>
            </a:r>
          </a:p>
          <a:p>
            <a:pPr marL="358775" indent="-358775">
              <a:spcBef>
                <a:spcPts val="600"/>
              </a:spcBef>
              <a:spcAft>
                <a:spcPts val="1200"/>
              </a:spcAft>
              <a:buClr>
                <a:schemeClr val="tx2">
                  <a:lumMod val="60000"/>
                  <a:lumOff val="40000"/>
                </a:schemeClr>
              </a:buClr>
              <a:buFont typeface="Wingdings" panose="05000000000000000000" pitchFamily="2" charset="2"/>
              <a:buChar char="§"/>
              <a:defRPr/>
            </a:pPr>
            <a:r>
              <a:rPr lang="en-US" dirty="0">
                <a:solidFill>
                  <a:schemeClr val="accent3">
                    <a:lumMod val="50000"/>
                  </a:schemeClr>
                </a:solidFill>
              </a:rPr>
              <a:t>R</a:t>
            </a:r>
            <a:r>
              <a:rPr lang="en-US" sz="1800" b="0" dirty="0">
                <a:solidFill>
                  <a:schemeClr val="accent3">
                    <a:lumMod val="50000"/>
                  </a:schemeClr>
                </a:solidFill>
              </a:rPr>
              <a:t>etrieves data from the </a:t>
            </a:r>
            <a:r>
              <a:rPr lang="en-US" b="1" dirty="0" err="1">
                <a:solidFill>
                  <a:schemeClr val="accent3">
                    <a:lumMod val="50000"/>
                  </a:schemeClr>
                </a:solidFill>
                <a:ea typeface="MS PGothic" pitchFamily="34" charset="-128"/>
              </a:rPr>
              <a:t>SingStat</a:t>
            </a:r>
            <a:r>
              <a:rPr lang="en-US" b="1" dirty="0">
                <a:solidFill>
                  <a:schemeClr val="accent3">
                    <a:lumMod val="50000"/>
                  </a:schemeClr>
                </a:solidFill>
                <a:ea typeface="MS PGothic" pitchFamily="34" charset="-128"/>
              </a:rPr>
              <a:t> Table Builder</a:t>
            </a:r>
            <a:r>
              <a:rPr lang="en-US" sz="1800" b="0" dirty="0">
                <a:solidFill>
                  <a:schemeClr val="accent3">
                    <a:lumMod val="50000"/>
                  </a:schemeClr>
                </a:solidFill>
              </a:rPr>
              <a:t> and presents the most relevant data in chart and table formats, while suggesting related data to facilitate data exploration </a:t>
            </a:r>
          </a:p>
        </p:txBody>
      </p:sp>
      <p:pic>
        <p:nvPicPr>
          <p:cNvPr id="19" name="Picture 18">
            <a:extLst>
              <a:ext uri="{FF2B5EF4-FFF2-40B4-BE49-F238E27FC236}">
                <a16:creationId xmlns:a16="http://schemas.microsoft.com/office/drawing/2014/main" id="{9C4A5279-E1A5-C7E0-542D-3EB12DB9ECD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316590" y="3631562"/>
            <a:ext cx="6094470" cy="2666522"/>
          </a:xfrm>
          <a:prstGeom prst="rect">
            <a:avLst/>
          </a:prstGeom>
        </p:spPr>
      </p:pic>
      <p:grpSp>
        <p:nvGrpSpPr>
          <p:cNvPr id="29" name="Group 28">
            <a:extLst>
              <a:ext uri="{FF2B5EF4-FFF2-40B4-BE49-F238E27FC236}">
                <a16:creationId xmlns:a16="http://schemas.microsoft.com/office/drawing/2014/main" id="{A54CA8B6-4FE0-6AFD-B9D2-796B1BF3118E}"/>
              </a:ext>
            </a:extLst>
          </p:cNvPr>
          <p:cNvGrpSpPr/>
          <p:nvPr/>
        </p:nvGrpSpPr>
        <p:grpSpPr>
          <a:xfrm>
            <a:off x="464550" y="2345735"/>
            <a:ext cx="2340000" cy="2340000"/>
            <a:chOff x="4436013" y="3816260"/>
            <a:chExt cx="2317686" cy="2317686"/>
          </a:xfrm>
        </p:grpSpPr>
        <p:sp>
          <p:nvSpPr>
            <p:cNvPr id="30" name="Oval 29">
              <a:extLst>
                <a:ext uri="{FF2B5EF4-FFF2-40B4-BE49-F238E27FC236}">
                  <a16:creationId xmlns:a16="http://schemas.microsoft.com/office/drawing/2014/main" id="{43648530-D99D-0F97-4373-77C8E86F528F}"/>
                </a:ext>
              </a:extLst>
            </p:cNvPr>
            <p:cNvSpPr/>
            <p:nvPr/>
          </p:nvSpPr>
          <p:spPr>
            <a:xfrm>
              <a:off x="4436013" y="3816260"/>
              <a:ext cx="2317686" cy="2317686"/>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SG"/>
            </a:p>
          </p:txBody>
        </p:sp>
        <p:pic>
          <p:nvPicPr>
            <p:cNvPr id="31" name="Picture 30">
              <a:extLst>
                <a:ext uri="{FF2B5EF4-FFF2-40B4-BE49-F238E27FC236}">
                  <a16:creationId xmlns:a16="http://schemas.microsoft.com/office/drawing/2014/main" id="{BD43480B-E1A8-4CD6-552C-854B97B00BC0}"/>
                </a:ext>
              </a:extLst>
            </p:cNvPr>
            <p:cNvPicPr>
              <a:picLocks noChangeAspect="1"/>
            </p:cNvPicPr>
            <p:nvPr/>
          </p:nvPicPr>
          <p:blipFill>
            <a:blip r:embed="rId5">
              <a:biLevel thresh="25000"/>
              <a:extLst>
                <a:ext uri="{28A0092B-C50C-407E-A947-70E740481C1C}">
                  <a14:useLocalDpi xmlns:a14="http://schemas.microsoft.com/office/drawing/2010/main" val="0"/>
                </a:ext>
              </a:extLst>
            </a:blip>
            <a:stretch>
              <a:fillRect/>
            </a:stretch>
          </p:blipFill>
          <p:spPr>
            <a:xfrm>
              <a:off x="4672685" y="4185592"/>
              <a:ext cx="1900154" cy="1427388"/>
            </a:xfrm>
            <a:prstGeom prst="rect">
              <a:avLst/>
            </a:prstGeom>
          </p:spPr>
        </p:pic>
      </p:grpSp>
      <p:sp>
        <p:nvSpPr>
          <p:cNvPr id="7" name="TextBox 6">
            <a:extLst>
              <a:ext uri="{FF2B5EF4-FFF2-40B4-BE49-F238E27FC236}">
                <a16:creationId xmlns:a16="http://schemas.microsoft.com/office/drawing/2014/main" id="{F3B41AFD-CCD8-5076-B66C-349E9CD8EE31}"/>
              </a:ext>
            </a:extLst>
          </p:cNvPr>
          <p:cNvSpPr txBox="1"/>
          <p:nvPr/>
        </p:nvSpPr>
        <p:spPr>
          <a:xfrm>
            <a:off x="4155508" y="6413912"/>
            <a:ext cx="7506223" cy="369332"/>
          </a:xfrm>
          <a:prstGeom prst="rect">
            <a:avLst/>
          </a:prstGeom>
          <a:noFill/>
        </p:spPr>
        <p:txBody>
          <a:bodyPr wrap="square">
            <a:spAutoFit/>
          </a:bodyPr>
          <a:lstStyle/>
          <a:p>
            <a:r>
              <a:rPr lang="en-SG" dirty="0">
                <a:hlinkClick r:id="rId6"/>
              </a:rPr>
              <a:t>Introducing Statistics </a:t>
            </a:r>
            <a:r>
              <a:rPr lang="en-SG" dirty="0" err="1">
                <a:hlinkClick r:id="rId6"/>
              </a:rPr>
              <a:t>ANd</a:t>
            </a:r>
            <a:r>
              <a:rPr lang="en-SG" dirty="0">
                <a:hlinkClick r:id="rId6"/>
              </a:rPr>
              <a:t> Data Retrieval A.I. assistant (SANDRA)</a:t>
            </a:r>
            <a:endParaRPr lang="en-SG" dirty="0"/>
          </a:p>
        </p:txBody>
      </p:sp>
    </p:spTree>
    <p:extLst>
      <p:ext uri="{BB962C8B-B14F-4D97-AF65-F5344CB8AC3E}">
        <p14:creationId xmlns:p14="http://schemas.microsoft.com/office/powerpoint/2010/main" val="302048984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57506EA-AC26-1B2F-77CE-BF73F227916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753BBB2-E8A0-8A47-A132-E2391183D37E}"/>
              </a:ext>
            </a:extLst>
          </p:cNvPr>
          <p:cNvSpPr>
            <a:spLocks noGrp="1"/>
          </p:cNvSpPr>
          <p:nvPr>
            <p:ph type="title" idx="4294967295"/>
          </p:nvPr>
        </p:nvSpPr>
        <p:spPr>
          <a:xfrm>
            <a:off x="557213" y="114300"/>
            <a:ext cx="11634787" cy="1325563"/>
          </a:xfrm>
        </p:spPr>
        <p:txBody>
          <a:bodyPr>
            <a:normAutofit/>
          </a:bodyPr>
          <a:lstStyle/>
          <a:p>
            <a:r>
              <a:rPr lang="en-SG" dirty="0"/>
              <a:t>Meeting Data Needs of the Public</a:t>
            </a:r>
          </a:p>
        </p:txBody>
      </p:sp>
      <p:sp>
        <p:nvSpPr>
          <p:cNvPr id="3" name="TextBox 2">
            <a:extLst>
              <a:ext uri="{FF2B5EF4-FFF2-40B4-BE49-F238E27FC236}">
                <a16:creationId xmlns:a16="http://schemas.microsoft.com/office/drawing/2014/main" id="{258FD50B-98A7-BA3B-F27B-8C5D152B30C4}"/>
              </a:ext>
            </a:extLst>
          </p:cNvPr>
          <p:cNvSpPr txBox="1"/>
          <p:nvPr/>
        </p:nvSpPr>
        <p:spPr>
          <a:xfrm>
            <a:off x="3172178" y="1302822"/>
            <a:ext cx="8835602" cy="2215991"/>
          </a:xfrm>
          <a:prstGeom prst="rect">
            <a:avLst/>
          </a:prstGeom>
          <a:noFill/>
        </p:spPr>
        <p:txBody>
          <a:bodyPr wrap="square" rtlCol="0">
            <a:spAutoFit/>
          </a:bodyPr>
          <a:lstStyle/>
          <a:p>
            <a:pPr marL="358775" indent="-358775">
              <a:spcBef>
                <a:spcPts val="600"/>
              </a:spcBef>
              <a:spcAft>
                <a:spcPts val="1200"/>
              </a:spcAft>
              <a:buClr>
                <a:schemeClr val="tx2">
                  <a:lumMod val="60000"/>
                  <a:lumOff val="40000"/>
                </a:schemeClr>
              </a:buClr>
              <a:buFont typeface="Wingdings" panose="05000000000000000000" pitchFamily="2" charset="2"/>
              <a:buChar char="§"/>
              <a:defRPr/>
            </a:pPr>
            <a:r>
              <a:rPr lang="en-US" sz="1800" b="0" dirty="0">
                <a:solidFill>
                  <a:schemeClr val="accent3">
                    <a:lumMod val="50000"/>
                  </a:schemeClr>
                </a:solidFill>
              </a:rPr>
              <a:t>Expand </a:t>
            </a:r>
            <a:r>
              <a:rPr lang="en-US" sz="1800" dirty="0">
                <a:solidFill>
                  <a:schemeClr val="accent3">
                    <a:lumMod val="50000"/>
                  </a:schemeClr>
                </a:solidFill>
              </a:rPr>
              <a:t>outreach to a younger population </a:t>
            </a:r>
            <a:r>
              <a:rPr lang="en-US" sz="1800" b="0" dirty="0">
                <a:solidFill>
                  <a:schemeClr val="accent3">
                    <a:lumMod val="50000"/>
                  </a:schemeClr>
                </a:solidFill>
              </a:rPr>
              <a:t>with DOS’s Instagram channel, adding to existing </a:t>
            </a:r>
            <a:r>
              <a:rPr lang="en-US" sz="1800" b="1" dirty="0">
                <a:solidFill>
                  <a:schemeClr val="accent3">
                    <a:lumMod val="50000"/>
                  </a:schemeClr>
                </a:solidFill>
              </a:rPr>
              <a:t>social media channels </a:t>
            </a:r>
            <a:r>
              <a:rPr lang="en-US" sz="1800" b="0" dirty="0">
                <a:solidFill>
                  <a:schemeClr val="accent3">
                    <a:lumMod val="50000"/>
                  </a:schemeClr>
                </a:solidFill>
              </a:rPr>
              <a:t>(i.e., Telegram, Instagram, YouTube, and LinkedIn)</a:t>
            </a:r>
          </a:p>
          <a:p>
            <a:pPr marL="358775" indent="-358775">
              <a:spcBef>
                <a:spcPts val="600"/>
              </a:spcBef>
              <a:spcAft>
                <a:spcPts val="1200"/>
              </a:spcAft>
              <a:buClr>
                <a:schemeClr val="tx2">
                  <a:lumMod val="60000"/>
                  <a:lumOff val="40000"/>
                </a:schemeClr>
              </a:buClr>
              <a:buFont typeface="Wingdings" panose="05000000000000000000" pitchFamily="2" charset="2"/>
              <a:buChar char="§"/>
              <a:defRPr/>
            </a:pPr>
            <a:r>
              <a:rPr lang="en-US" dirty="0">
                <a:solidFill>
                  <a:schemeClr val="accent3">
                    <a:lumMod val="50000"/>
                  </a:schemeClr>
                </a:solidFill>
              </a:rPr>
              <a:t>Expand outreach to the public through </a:t>
            </a:r>
            <a:r>
              <a:rPr lang="en-US" b="1" dirty="0">
                <a:solidFill>
                  <a:schemeClr val="accent3">
                    <a:lumMod val="50000"/>
                  </a:schemeClr>
                </a:solidFill>
              </a:rPr>
              <a:t>digital displays </a:t>
            </a:r>
            <a:r>
              <a:rPr lang="en-US" dirty="0">
                <a:solidFill>
                  <a:schemeClr val="accent3">
                    <a:lumMod val="50000"/>
                  </a:schemeClr>
                </a:solidFill>
              </a:rPr>
              <a:t>in housing estates across Singapore on DOS’s data digital services</a:t>
            </a:r>
          </a:p>
          <a:p>
            <a:pPr marL="358775" indent="-358775">
              <a:spcBef>
                <a:spcPts val="600"/>
              </a:spcBef>
              <a:spcAft>
                <a:spcPts val="1200"/>
              </a:spcAft>
              <a:buClr>
                <a:schemeClr val="tx2">
                  <a:lumMod val="60000"/>
                  <a:lumOff val="40000"/>
                </a:schemeClr>
              </a:buClr>
              <a:buFont typeface="Wingdings" panose="05000000000000000000" pitchFamily="2" charset="2"/>
              <a:buChar char="§"/>
              <a:defRPr/>
            </a:pPr>
            <a:r>
              <a:rPr lang="en-US" sz="1800" b="0" dirty="0">
                <a:solidFill>
                  <a:schemeClr val="accent3">
                    <a:lumMod val="50000"/>
                  </a:schemeClr>
                </a:solidFill>
              </a:rPr>
              <a:t>Expand outreach to students via the </a:t>
            </a:r>
            <a:r>
              <a:rPr lang="en-US" sz="1800" b="1" dirty="0">
                <a:solidFill>
                  <a:schemeClr val="accent3">
                    <a:lumMod val="50000"/>
                  </a:schemeClr>
                </a:solidFill>
              </a:rPr>
              <a:t>Students’ Corner </a:t>
            </a:r>
            <a:r>
              <a:rPr lang="en-US" sz="1800" b="0" dirty="0">
                <a:solidFill>
                  <a:schemeClr val="accent3">
                    <a:lumMod val="50000"/>
                  </a:schemeClr>
                </a:solidFill>
              </a:rPr>
              <a:t>on the SingStat Website, and </a:t>
            </a:r>
            <a:r>
              <a:rPr lang="en-US" sz="1800" b="1" dirty="0">
                <a:solidFill>
                  <a:schemeClr val="accent3">
                    <a:lumMod val="50000"/>
                  </a:schemeClr>
                </a:solidFill>
              </a:rPr>
              <a:t>‘Life @ DOS’ video series </a:t>
            </a:r>
            <a:r>
              <a:rPr lang="en-US" sz="1800" b="0" dirty="0">
                <a:solidFill>
                  <a:schemeClr val="accent3">
                    <a:lumMod val="50000"/>
                  </a:schemeClr>
                </a:solidFill>
              </a:rPr>
              <a:t>to profile DOS as an employer of choice</a:t>
            </a:r>
          </a:p>
        </p:txBody>
      </p:sp>
      <p:pic>
        <p:nvPicPr>
          <p:cNvPr id="52" name="Picture 51">
            <a:extLst>
              <a:ext uri="{FF2B5EF4-FFF2-40B4-BE49-F238E27FC236}">
                <a16:creationId xmlns:a16="http://schemas.microsoft.com/office/drawing/2014/main" id="{EA1A0417-D18F-4263-EC27-7DD7E7EC3A98}"/>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2542234" y="3729041"/>
            <a:ext cx="9535885" cy="2885435"/>
          </a:xfrm>
          <a:prstGeom prst="rect">
            <a:avLst/>
          </a:prstGeom>
        </p:spPr>
      </p:pic>
      <p:grpSp>
        <p:nvGrpSpPr>
          <p:cNvPr id="56" name="Group 55">
            <a:extLst>
              <a:ext uri="{FF2B5EF4-FFF2-40B4-BE49-F238E27FC236}">
                <a16:creationId xmlns:a16="http://schemas.microsoft.com/office/drawing/2014/main" id="{84CDEBCC-5472-C189-D008-3F54773D134A}"/>
              </a:ext>
            </a:extLst>
          </p:cNvPr>
          <p:cNvGrpSpPr/>
          <p:nvPr/>
        </p:nvGrpSpPr>
        <p:grpSpPr>
          <a:xfrm>
            <a:off x="464550" y="2345735"/>
            <a:ext cx="2340000" cy="2340000"/>
            <a:chOff x="4436013" y="3816260"/>
            <a:chExt cx="2317686" cy="2317686"/>
          </a:xfrm>
        </p:grpSpPr>
        <p:sp>
          <p:nvSpPr>
            <p:cNvPr id="57" name="Oval 56">
              <a:extLst>
                <a:ext uri="{FF2B5EF4-FFF2-40B4-BE49-F238E27FC236}">
                  <a16:creationId xmlns:a16="http://schemas.microsoft.com/office/drawing/2014/main" id="{29172A3E-9959-41A6-5399-5392322C73A6}"/>
                </a:ext>
              </a:extLst>
            </p:cNvPr>
            <p:cNvSpPr/>
            <p:nvPr/>
          </p:nvSpPr>
          <p:spPr>
            <a:xfrm>
              <a:off x="4436013" y="3816260"/>
              <a:ext cx="2317686" cy="2317686"/>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SG"/>
            </a:p>
          </p:txBody>
        </p:sp>
        <p:pic>
          <p:nvPicPr>
            <p:cNvPr id="58" name="Picture 57">
              <a:extLst>
                <a:ext uri="{FF2B5EF4-FFF2-40B4-BE49-F238E27FC236}">
                  <a16:creationId xmlns:a16="http://schemas.microsoft.com/office/drawing/2014/main" id="{1B3829FE-D1FA-722C-84D1-401E59D53708}"/>
                </a:ext>
              </a:extLst>
            </p:cNvPr>
            <p:cNvPicPr>
              <a:picLocks noChangeAspect="1"/>
            </p:cNvPicPr>
            <p:nvPr/>
          </p:nvPicPr>
          <p:blipFill>
            <a:blip r:embed="rId4">
              <a:biLevel thresh="25000"/>
              <a:extLst>
                <a:ext uri="{28A0092B-C50C-407E-A947-70E740481C1C}">
                  <a14:useLocalDpi xmlns:a14="http://schemas.microsoft.com/office/drawing/2010/main" val="0"/>
                </a:ext>
              </a:extLst>
            </a:blip>
            <a:stretch>
              <a:fillRect/>
            </a:stretch>
          </p:blipFill>
          <p:spPr>
            <a:xfrm>
              <a:off x="4672685" y="4185592"/>
              <a:ext cx="1900154" cy="1427388"/>
            </a:xfrm>
            <a:prstGeom prst="rect">
              <a:avLst/>
            </a:prstGeom>
          </p:spPr>
        </p:pic>
      </p:grpSp>
    </p:spTree>
    <p:extLst>
      <p:ext uri="{BB962C8B-B14F-4D97-AF65-F5344CB8AC3E}">
        <p14:creationId xmlns:p14="http://schemas.microsoft.com/office/powerpoint/2010/main" val="265311969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E4DAA76-8C9E-1609-4B9A-8A8CF873145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2034F1D-51D0-2F24-5147-C118117DEA75}"/>
              </a:ext>
            </a:extLst>
          </p:cNvPr>
          <p:cNvSpPr>
            <a:spLocks noGrp="1"/>
          </p:cNvSpPr>
          <p:nvPr>
            <p:ph type="title" idx="4294967295"/>
          </p:nvPr>
        </p:nvSpPr>
        <p:spPr>
          <a:xfrm>
            <a:off x="557213" y="114300"/>
            <a:ext cx="11634787" cy="1325563"/>
          </a:xfrm>
        </p:spPr>
        <p:txBody>
          <a:bodyPr>
            <a:normAutofit/>
          </a:bodyPr>
          <a:lstStyle/>
          <a:p>
            <a:r>
              <a:rPr lang="en-SG" dirty="0"/>
              <a:t>Meeting Data Needs of Businesses</a:t>
            </a:r>
          </a:p>
        </p:txBody>
      </p:sp>
      <p:sp>
        <p:nvSpPr>
          <p:cNvPr id="3" name="TextBox 2">
            <a:extLst>
              <a:ext uri="{FF2B5EF4-FFF2-40B4-BE49-F238E27FC236}">
                <a16:creationId xmlns:a16="http://schemas.microsoft.com/office/drawing/2014/main" id="{9C579AC8-B304-612A-7ADE-04B874DD27AE}"/>
              </a:ext>
            </a:extLst>
          </p:cNvPr>
          <p:cNvSpPr txBox="1"/>
          <p:nvPr/>
        </p:nvSpPr>
        <p:spPr>
          <a:xfrm>
            <a:off x="3017836" y="1302822"/>
            <a:ext cx="2977805" cy="2862322"/>
          </a:xfrm>
          <a:prstGeom prst="rect">
            <a:avLst/>
          </a:prstGeom>
          <a:noFill/>
        </p:spPr>
        <p:txBody>
          <a:bodyPr wrap="square" rtlCol="0">
            <a:spAutoFit/>
          </a:bodyPr>
          <a:lstStyle/>
          <a:p>
            <a:pPr marL="358775" indent="-358775">
              <a:spcBef>
                <a:spcPts val="600"/>
              </a:spcBef>
              <a:spcAft>
                <a:spcPts val="1200"/>
              </a:spcAft>
              <a:buClr>
                <a:schemeClr val="tx2">
                  <a:lumMod val="60000"/>
                  <a:lumOff val="40000"/>
                </a:schemeClr>
              </a:buClr>
              <a:buFont typeface="Wingdings" panose="05000000000000000000" pitchFamily="2" charset="2"/>
              <a:buChar char="§"/>
              <a:defRPr/>
            </a:pPr>
            <a:r>
              <a:rPr lang="en-US" altLang="en-US" dirty="0">
                <a:solidFill>
                  <a:schemeClr val="accent3">
                    <a:lumMod val="50000"/>
                  </a:schemeClr>
                </a:solidFill>
                <a:ea typeface="MS PGothic" pitchFamily="34" charset="-128"/>
              </a:rPr>
              <a:t>Empower business decision making with </a:t>
            </a:r>
            <a:r>
              <a:rPr lang="en-US" altLang="en-US" b="1" dirty="0">
                <a:solidFill>
                  <a:schemeClr val="accent3">
                    <a:lumMod val="50000"/>
                  </a:schemeClr>
                </a:solidFill>
                <a:ea typeface="MS PGothic" pitchFamily="34" charset="-128"/>
              </a:rPr>
              <a:t> Business Insights Tools for Enterprises (BITE) </a:t>
            </a:r>
            <a:r>
              <a:rPr lang="en-US" altLang="en-US" dirty="0">
                <a:solidFill>
                  <a:schemeClr val="accent3">
                    <a:lumMod val="50000"/>
                  </a:schemeClr>
                </a:solidFill>
                <a:ea typeface="MS PGothic" pitchFamily="34" charset="-128"/>
              </a:rPr>
              <a:t>for </a:t>
            </a:r>
            <a:r>
              <a:rPr lang="en-US" altLang="en-US" dirty="0">
                <a:ea typeface="MS PGothic" pitchFamily="34" charset="-128"/>
              </a:rPr>
              <a:t>industries such as Retail Trade, F&amp;B Services and Wholesale Trade industries </a:t>
            </a:r>
            <a:r>
              <a:rPr lang="en-US" altLang="en-US" dirty="0">
                <a:solidFill>
                  <a:schemeClr val="accent3">
                    <a:lumMod val="50000"/>
                  </a:schemeClr>
                </a:solidFill>
                <a:ea typeface="MS PGothic" pitchFamily="34" charset="-128"/>
              </a:rPr>
              <a:t>in consultation with key partner agencies</a:t>
            </a:r>
            <a:endParaRPr lang="en-SG" dirty="0"/>
          </a:p>
        </p:txBody>
      </p:sp>
      <p:grpSp>
        <p:nvGrpSpPr>
          <p:cNvPr id="10" name="Group 9">
            <a:extLst>
              <a:ext uri="{FF2B5EF4-FFF2-40B4-BE49-F238E27FC236}">
                <a16:creationId xmlns:a16="http://schemas.microsoft.com/office/drawing/2014/main" id="{F6734527-3ED3-C435-F821-F2B6FC4A1B0A}"/>
              </a:ext>
            </a:extLst>
          </p:cNvPr>
          <p:cNvGrpSpPr/>
          <p:nvPr/>
        </p:nvGrpSpPr>
        <p:grpSpPr>
          <a:xfrm>
            <a:off x="465454" y="2345736"/>
            <a:ext cx="2340000" cy="2340000"/>
            <a:chOff x="5753407" y="1774403"/>
            <a:chExt cx="2317686" cy="2317686"/>
          </a:xfrm>
        </p:grpSpPr>
        <p:sp>
          <p:nvSpPr>
            <p:cNvPr id="11" name="Oval 10">
              <a:extLst>
                <a:ext uri="{FF2B5EF4-FFF2-40B4-BE49-F238E27FC236}">
                  <a16:creationId xmlns:a16="http://schemas.microsoft.com/office/drawing/2014/main" id="{555ADCE3-3340-3AEA-CDE2-2587115FD497}"/>
                </a:ext>
              </a:extLst>
            </p:cNvPr>
            <p:cNvSpPr/>
            <p:nvPr/>
          </p:nvSpPr>
          <p:spPr>
            <a:xfrm>
              <a:off x="5753407" y="1774403"/>
              <a:ext cx="2317686" cy="2317686"/>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SG"/>
            </a:p>
          </p:txBody>
        </p:sp>
        <p:pic>
          <p:nvPicPr>
            <p:cNvPr id="12" name="Picture 11">
              <a:extLst>
                <a:ext uri="{FF2B5EF4-FFF2-40B4-BE49-F238E27FC236}">
                  <a16:creationId xmlns:a16="http://schemas.microsoft.com/office/drawing/2014/main" id="{88E31CDB-7841-011C-7601-2FC3B413E511}"/>
                </a:ext>
              </a:extLst>
            </p:cNvPr>
            <p:cNvPicPr>
              <a:picLocks noChangeAspect="1"/>
            </p:cNvPicPr>
            <p:nvPr/>
          </p:nvPicPr>
          <p:blipFill>
            <a:blip r:embed="rId3">
              <a:biLevel thresh="25000"/>
              <a:extLst>
                <a:ext uri="{28A0092B-C50C-407E-A947-70E740481C1C}">
                  <a14:useLocalDpi xmlns:a14="http://schemas.microsoft.com/office/drawing/2010/main" val="0"/>
                </a:ext>
              </a:extLst>
            </a:blip>
            <a:stretch>
              <a:fillRect/>
            </a:stretch>
          </p:blipFill>
          <p:spPr>
            <a:xfrm>
              <a:off x="6156534" y="2205111"/>
              <a:ext cx="1511432" cy="1456271"/>
            </a:xfrm>
            <a:prstGeom prst="rect">
              <a:avLst/>
            </a:prstGeom>
          </p:spPr>
        </p:pic>
      </p:grpSp>
      <p:pic>
        <p:nvPicPr>
          <p:cNvPr id="13" name="Picture 2">
            <a:extLst>
              <a:ext uri="{FF2B5EF4-FFF2-40B4-BE49-F238E27FC236}">
                <a16:creationId xmlns:a16="http://schemas.microsoft.com/office/drawing/2014/main" id="{583B965C-7DE6-FD0E-7138-8CA69837454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901151" y="4672835"/>
            <a:ext cx="3025769" cy="1702833"/>
          </a:xfrm>
          <a:prstGeom prst="rect">
            <a:avLst/>
          </a:prstGeom>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 name="Picture 13">
            <a:extLst>
              <a:ext uri="{FF2B5EF4-FFF2-40B4-BE49-F238E27FC236}">
                <a16:creationId xmlns:a16="http://schemas.microsoft.com/office/drawing/2014/main" id="{5BF4322F-6B52-6572-9EF1-F7594D6CA66E}"/>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454727" y="2021957"/>
            <a:ext cx="2594510" cy="3732375"/>
          </a:xfrm>
          <a:prstGeom prst="rect">
            <a:avLst/>
          </a:prstGeom>
          <a:ln>
            <a:noFill/>
          </a:ln>
          <a:effectLst>
            <a:outerShdw blurRad="50800" dist="38100" dir="2700000" algn="tl" rotWithShape="0">
              <a:prstClr val="black">
                <a:alpha val="40000"/>
              </a:prstClr>
            </a:outerShdw>
          </a:effectLst>
        </p:spPr>
      </p:pic>
      <p:sp>
        <p:nvSpPr>
          <p:cNvPr id="15" name="TextBox 14">
            <a:extLst>
              <a:ext uri="{FF2B5EF4-FFF2-40B4-BE49-F238E27FC236}">
                <a16:creationId xmlns:a16="http://schemas.microsoft.com/office/drawing/2014/main" id="{DEC28844-B9BF-5DA1-0F06-1765C4ED9996}"/>
              </a:ext>
            </a:extLst>
          </p:cNvPr>
          <p:cNvSpPr txBox="1"/>
          <p:nvPr/>
        </p:nvSpPr>
        <p:spPr>
          <a:xfrm>
            <a:off x="2642723" y="4274935"/>
            <a:ext cx="2201983" cy="369332"/>
          </a:xfrm>
          <a:prstGeom prst="rect">
            <a:avLst/>
          </a:prstGeom>
          <a:noFill/>
        </p:spPr>
        <p:txBody>
          <a:bodyPr wrap="square" rtlCol="0">
            <a:spAutoFit/>
          </a:bodyPr>
          <a:lstStyle/>
          <a:p>
            <a:pPr algn="ctr">
              <a:spcBef>
                <a:spcPts val="600"/>
              </a:spcBef>
              <a:spcAft>
                <a:spcPts val="1200"/>
              </a:spcAft>
              <a:buClr>
                <a:schemeClr val="tx2">
                  <a:lumMod val="60000"/>
                  <a:lumOff val="40000"/>
                </a:schemeClr>
              </a:buClr>
              <a:defRPr/>
            </a:pPr>
            <a:r>
              <a:rPr lang="en-US" dirty="0">
                <a:solidFill>
                  <a:schemeClr val="bg1">
                    <a:lumMod val="50000"/>
                  </a:schemeClr>
                </a:solidFill>
              </a:rPr>
              <a:t>Customer Profiler</a:t>
            </a:r>
            <a:endParaRPr lang="en-US" altLang="en-US" dirty="0">
              <a:solidFill>
                <a:schemeClr val="bg1">
                  <a:lumMod val="50000"/>
                </a:schemeClr>
              </a:solidFill>
              <a:latin typeface="Calibri" pitchFamily="34" charset="0"/>
              <a:ea typeface="MS PGothic" pitchFamily="34" charset="-128"/>
            </a:endParaRPr>
          </a:p>
        </p:txBody>
      </p:sp>
      <p:sp>
        <p:nvSpPr>
          <p:cNvPr id="16" name="TextBox 15">
            <a:extLst>
              <a:ext uri="{FF2B5EF4-FFF2-40B4-BE49-F238E27FC236}">
                <a16:creationId xmlns:a16="http://schemas.microsoft.com/office/drawing/2014/main" id="{A14510F7-99E5-18C1-F674-7642E9B117FD}"/>
              </a:ext>
            </a:extLst>
          </p:cNvPr>
          <p:cNvSpPr txBox="1"/>
          <p:nvPr/>
        </p:nvSpPr>
        <p:spPr>
          <a:xfrm>
            <a:off x="5926920" y="4274935"/>
            <a:ext cx="2201983" cy="369332"/>
          </a:xfrm>
          <a:prstGeom prst="rect">
            <a:avLst/>
          </a:prstGeom>
          <a:noFill/>
        </p:spPr>
        <p:txBody>
          <a:bodyPr wrap="square" rtlCol="0">
            <a:spAutoFit/>
          </a:bodyPr>
          <a:lstStyle/>
          <a:p>
            <a:pPr algn="ctr">
              <a:spcBef>
                <a:spcPts val="600"/>
              </a:spcBef>
              <a:spcAft>
                <a:spcPts val="1200"/>
              </a:spcAft>
              <a:buClr>
                <a:schemeClr val="tx2">
                  <a:lumMod val="60000"/>
                  <a:lumOff val="40000"/>
                </a:schemeClr>
              </a:buClr>
              <a:defRPr/>
            </a:pPr>
            <a:r>
              <a:rPr lang="en-US" dirty="0">
                <a:solidFill>
                  <a:schemeClr val="bg1">
                    <a:lumMod val="50000"/>
                  </a:schemeClr>
                </a:solidFill>
              </a:rPr>
              <a:t>Industry Profiler</a:t>
            </a:r>
            <a:endParaRPr lang="en-US" altLang="en-US" dirty="0">
              <a:solidFill>
                <a:schemeClr val="bg1">
                  <a:lumMod val="50000"/>
                </a:schemeClr>
              </a:solidFill>
              <a:latin typeface="Calibri" pitchFamily="34" charset="0"/>
              <a:ea typeface="MS PGothic" pitchFamily="34" charset="-128"/>
            </a:endParaRPr>
          </a:p>
        </p:txBody>
      </p:sp>
      <p:sp>
        <p:nvSpPr>
          <p:cNvPr id="17" name="TextBox 16">
            <a:extLst>
              <a:ext uri="{FF2B5EF4-FFF2-40B4-BE49-F238E27FC236}">
                <a16:creationId xmlns:a16="http://schemas.microsoft.com/office/drawing/2014/main" id="{F1616CD9-4987-1F51-5D68-4A1BA4361F77}"/>
              </a:ext>
            </a:extLst>
          </p:cNvPr>
          <p:cNvSpPr txBox="1"/>
          <p:nvPr/>
        </p:nvSpPr>
        <p:spPr>
          <a:xfrm>
            <a:off x="6877467" y="1254031"/>
            <a:ext cx="2201983" cy="369332"/>
          </a:xfrm>
          <a:prstGeom prst="rect">
            <a:avLst/>
          </a:prstGeom>
          <a:noFill/>
        </p:spPr>
        <p:txBody>
          <a:bodyPr wrap="square" rtlCol="0">
            <a:spAutoFit/>
          </a:bodyPr>
          <a:lstStyle/>
          <a:p>
            <a:pPr>
              <a:spcBef>
                <a:spcPts val="600"/>
              </a:spcBef>
              <a:spcAft>
                <a:spcPts val="1200"/>
              </a:spcAft>
              <a:buClr>
                <a:schemeClr val="tx2">
                  <a:lumMod val="60000"/>
                  <a:lumOff val="40000"/>
                </a:schemeClr>
              </a:buClr>
              <a:defRPr/>
            </a:pPr>
            <a:r>
              <a:rPr lang="en-US" dirty="0">
                <a:solidFill>
                  <a:schemeClr val="bg1">
                    <a:lumMod val="50000"/>
                  </a:schemeClr>
                </a:solidFill>
              </a:rPr>
              <a:t>Benchmarking Tool</a:t>
            </a:r>
            <a:endParaRPr lang="en-US" altLang="en-US" dirty="0">
              <a:solidFill>
                <a:schemeClr val="bg1">
                  <a:lumMod val="50000"/>
                </a:schemeClr>
              </a:solidFill>
              <a:latin typeface="Calibri" pitchFamily="34" charset="0"/>
              <a:ea typeface="MS PGothic" pitchFamily="34" charset="-128"/>
            </a:endParaRPr>
          </a:p>
        </p:txBody>
      </p:sp>
      <p:pic>
        <p:nvPicPr>
          <p:cNvPr id="18" name="Picture 17">
            <a:extLst>
              <a:ext uri="{FF2B5EF4-FFF2-40B4-BE49-F238E27FC236}">
                <a16:creationId xmlns:a16="http://schemas.microsoft.com/office/drawing/2014/main" id="{3223FA56-D9D6-75DE-23AF-6C7E7A451062}"/>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948749" y="1730013"/>
            <a:ext cx="3193237" cy="2391179"/>
          </a:xfrm>
          <a:prstGeom prst="rect">
            <a:avLst/>
          </a:prstGeom>
          <a:ln>
            <a:noFill/>
          </a:ln>
          <a:effectLst>
            <a:outerShdw blurRad="50800" dist="38100" dir="2700000" algn="tl" rotWithShape="0">
              <a:prstClr val="black">
                <a:alpha val="40000"/>
              </a:prstClr>
            </a:outerShdw>
          </a:effectLst>
        </p:spPr>
      </p:pic>
      <p:pic>
        <p:nvPicPr>
          <p:cNvPr id="19" name="Picture 18">
            <a:extLst>
              <a:ext uri="{FF2B5EF4-FFF2-40B4-BE49-F238E27FC236}">
                <a16:creationId xmlns:a16="http://schemas.microsoft.com/office/drawing/2014/main" id="{2F57A10C-E462-5AAB-9620-359C0945453A}"/>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265082" y="4644267"/>
            <a:ext cx="3034696" cy="1708487"/>
          </a:xfrm>
          <a:prstGeom prst="rect">
            <a:avLst/>
          </a:prstGeom>
          <a:effectLst>
            <a:outerShdw blurRad="50800" dist="38100" dir="2700000" algn="tl" rotWithShape="0">
              <a:prstClr val="black">
                <a:alpha val="40000"/>
              </a:prstClr>
            </a:outerShdw>
          </a:effectLst>
        </p:spPr>
      </p:pic>
      <p:pic>
        <p:nvPicPr>
          <p:cNvPr id="4" name="Picture 3">
            <a:extLst>
              <a:ext uri="{FF2B5EF4-FFF2-40B4-BE49-F238E27FC236}">
                <a16:creationId xmlns:a16="http://schemas.microsoft.com/office/drawing/2014/main" id="{DF109A8D-EED0-6A0B-7504-B92D0E2D183B}"/>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9923453" y="114300"/>
            <a:ext cx="1623140" cy="1620000"/>
          </a:xfrm>
          <a:prstGeom prst="rect">
            <a:avLst/>
          </a:prstGeom>
        </p:spPr>
      </p:pic>
    </p:spTree>
    <p:extLst>
      <p:ext uri="{BB962C8B-B14F-4D97-AF65-F5344CB8AC3E}">
        <p14:creationId xmlns:p14="http://schemas.microsoft.com/office/powerpoint/2010/main" val="1155274338"/>
      </p:ext>
    </p:extLst>
  </p:cSld>
  <p:clrMapOvr>
    <a:masterClrMapping/>
  </p:clrMapOvr>
</p:sld>
</file>

<file path=ppt/theme/theme1.xml><?xml version="1.0" encoding="utf-8"?>
<a:theme xmlns:a="http://schemas.openxmlformats.org/drawingml/2006/main" name="DOS 1">
  <a:themeElements>
    <a:clrScheme name="DOS">
      <a:dk1>
        <a:srgbClr val="3D3D3F"/>
      </a:dk1>
      <a:lt1>
        <a:srgbClr val="FFFFFF"/>
      </a:lt1>
      <a:dk2>
        <a:srgbClr val="082359"/>
      </a:dk2>
      <a:lt2>
        <a:srgbClr val="F2F2F2"/>
      </a:lt2>
      <a:accent1>
        <a:srgbClr val="651765"/>
      </a:accent1>
      <a:accent2>
        <a:srgbClr val="E65113"/>
      </a:accent2>
      <a:accent3>
        <a:srgbClr val="1C5BA2"/>
      </a:accent3>
      <a:accent4>
        <a:srgbClr val="0A2D73"/>
      </a:accent4>
      <a:accent5>
        <a:srgbClr val="F29D35"/>
      </a:accent5>
      <a:accent6>
        <a:srgbClr val="C7116B"/>
      </a:accent6>
      <a:hlink>
        <a:srgbClr val="E65113"/>
      </a:hlink>
      <a:folHlink>
        <a:srgbClr val="4A104A"/>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FA243D002F40A142BB5F7BAA270CDADE" ma:contentTypeVersion="2" ma:contentTypeDescription="Create a new document." ma:contentTypeScope="" ma:versionID="93b80ae79f6c349dce71f5b1b8eaa6d6">
  <xsd:schema xmlns:xsd="http://www.w3.org/2001/XMLSchema" xmlns:xs="http://www.w3.org/2001/XMLSchema" xmlns:p="http://schemas.microsoft.com/office/2006/metadata/properties" xmlns:ns2="dea30645-d1bd-435a-a99c-ee22fda67760" targetNamespace="http://schemas.microsoft.com/office/2006/metadata/properties" ma:root="true" ma:fieldsID="48ff7e7e29e49c9341b10285a8bd1a55" ns2:_="">
    <xsd:import namespace="dea30645-d1bd-435a-a99c-ee22fda67760"/>
    <xsd:element name="properties">
      <xsd:complexType>
        <xsd:sequence>
          <xsd:element name="documentManagement">
            <xsd:complexType>
              <xsd:all>
                <xsd:element ref="ns2:SharedWithUsers" minOccurs="0"/>
                <xsd:element ref="ns2: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ea30645-d1bd-435a-a99c-ee22fda67760"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92C64C2C-5485-4B85-BA76-83577CA2417D}">
  <ds:schemaRefs>
    <ds:schemaRef ds:uri="http://schemas.microsoft.com/sharepoint/v3/contenttype/forms"/>
  </ds:schemaRefs>
</ds:datastoreItem>
</file>

<file path=customXml/itemProps2.xml><?xml version="1.0" encoding="utf-8"?>
<ds:datastoreItem xmlns:ds="http://schemas.openxmlformats.org/officeDocument/2006/customXml" ds:itemID="{DDBFEC6B-30BF-43BC-98B3-96B48FBA537F}">
  <ds:schemaRefs>
    <ds:schemaRef ds:uri="http://purl.org/dc/dcmitype/"/>
    <ds:schemaRef ds:uri="http://www.w3.org/XML/1998/namespace"/>
    <ds:schemaRef ds:uri="http://schemas.microsoft.com/office/2006/documentManagement/types"/>
    <ds:schemaRef ds:uri="http://purl.org/dc/elements/1.1/"/>
    <ds:schemaRef ds:uri="http://schemas.microsoft.com/office/infopath/2007/PartnerControls"/>
    <ds:schemaRef ds:uri="http://purl.org/dc/terms/"/>
    <ds:schemaRef ds:uri="http://schemas.openxmlformats.org/package/2006/metadata/core-properties"/>
    <ds:schemaRef ds:uri="dea30645-d1bd-435a-a99c-ee22fda67760"/>
    <ds:schemaRef ds:uri="http://schemas.microsoft.com/office/2006/metadata/properties"/>
  </ds:schemaRefs>
</ds:datastoreItem>
</file>

<file path=customXml/itemProps3.xml><?xml version="1.0" encoding="utf-8"?>
<ds:datastoreItem xmlns:ds="http://schemas.openxmlformats.org/officeDocument/2006/customXml" ds:itemID="{2C5C371A-EE7D-49C1-AA79-2173166CB74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ea30645-d1bd-435a-a99c-ee22fda67760"/>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11586</TotalTime>
  <Words>2576</Words>
  <Application>Microsoft Office PowerPoint</Application>
  <PresentationFormat>Widescreen</PresentationFormat>
  <Paragraphs>162</Paragraphs>
  <Slides>22</Slides>
  <Notes>21</Notes>
  <HiddenSlides>0</HiddenSlides>
  <MMClips>0</MMClips>
  <ScaleCrop>false</ScaleCrop>
  <HeadingPairs>
    <vt:vector size="6" baseType="variant">
      <vt:variant>
        <vt:lpstr>Fonts Used</vt:lpstr>
      </vt:variant>
      <vt:variant>
        <vt:i4>14</vt:i4>
      </vt:variant>
      <vt:variant>
        <vt:lpstr>Theme</vt:lpstr>
      </vt:variant>
      <vt:variant>
        <vt:i4>1</vt:i4>
      </vt:variant>
      <vt:variant>
        <vt:lpstr>Slide Titles</vt:lpstr>
      </vt:variant>
      <vt:variant>
        <vt:i4>22</vt:i4>
      </vt:variant>
    </vt:vector>
  </HeadingPairs>
  <TitlesOfParts>
    <vt:vector size="37" baseType="lpstr">
      <vt:lpstr>MS PGothic</vt:lpstr>
      <vt:lpstr>SimSun</vt:lpstr>
      <vt:lpstr>Aptos</vt:lpstr>
      <vt:lpstr>Aptos Black</vt:lpstr>
      <vt:lpstr>Aptos Display</vt:lpstr>
      <vt:lpstr>Aptos ExtraBold</vt:lpstr>
      <vt:lpstr>Aptos Light</vt:lpstr>
      <vt:lpstr>Aptos SemiBold</vt:lpstr>
      <vt:lpstr>Arial</vt:lpstr>
      <vt:lpstr>Calibri</vt:lpstr>
      <vt:lpstr>Courier New</vt:lpstr>
      <vt:lpstr>Segoe UI</vt:lpstr>
      <vt:lpstr>Speak Pro</vt:lpstr>
      <vt:lpstr>Wingdings</vt:lpstr>
      <vt:lpstr>DOS 1</vt:lpstr>
      <vt:lpstr>Strengthening Partnerships with Key Stakeholders and Providing User-centric Statistical Services and Data Products in the Singapore Department of Statistics</vt:lpstr>
      <vt:lpstr>Introduction to the Singapore Department of Statistics (DOS)</vt:lpstr>
      <vt:lpstr>DOS has multiple key stakeholder groups, with whom we engage and interact regularly</vt:lpstr>
      <vt:lpstr>The SingStat website is DOS's primary interface with stakeholders</vt:lpstr>
      <vt:lpstr>Website also features DOS’s Approach to Data Stewardship and Governance</vt:lpstr>
      <vt:lpstr>DOS’s public-facing platforms provide users with user-centric statistical services and data products</vt:lpstr>
      <vt:lpstr>Meeting Data Needs of the Public</vt:lpstr>
      <vt:lpstr>Meeting Data Needs of the Public</vt:lpstr>
      <vt:lpstr>Meeting Data Needs of Businesses</vt:lpstr>
      <vt:lpstr>Improving Standing in International Rankings</vt:lpstr>
      <vt:lpstr>Meeting Data Needs of Researchers</vt:lpstr>
      <vt:lpstr>Engaging International and Regional Organisations</vt:lpstr>
      <vt:lpstr>Singapore Government agencies are both major data users and data producers</vt:lpstr>
      <vt:lpstr>Meeting Data Needs of Whole-of-Government</vt:lpstr>
      <vt:lpstr>Meeting Data Needs of Whole-of-Government</vt:lpstr>
      <vt:lpstr>Strengthening partnerships with RSUs and administrative data agencies</vt:lpstr>
      <vt:lpstr>Partnerships with administrative data agencies became even more important with the designation of DOS as Trusted Centre</vt:lpstr>
      <vt:lpstr>DOS TC shares frequently-used administrative data within government under the PSGA for policy analysis and service delivery</vt:lpstr>
      <vt:lpstr>DOS’s Role in the Government Data Landscape</vt:lpstr>
      <vt:lpstr>Continuous engagement to strengthen partnerships in Whole-of-Government</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Wen San HO (SINGSTAT)</dc:creator>
  <cp:lastModifiedBy>Yi Ding LIM (SINGSTAT)</cp:lastModifiedBy>
  <cp:revision>76</cp:revision>
  <dcterms:created xsi:type="dcterms:W3CDTF">2024-11-01T08:47:48Z</dcterms:created>
  <dcterms:modified xsi:type="dcterms:W3CDTF">2025-10-31T09:50:44Z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0x010100FA243D002F40A142BB5F7BAA270CDADE</vt:lpwstr>
  </property>
  <property fmtid="{D5CDD505-2E9C-101B-9397-08002B2CF9AE}" pid="3" name="MSIP_Label_5434c4c7-833e-41e4-b0ab-cdb227a2f6f7_Enabled">
    <vt:lpwstr>true</vt:lpwstr>
  </property>
  <property fmtid="{D5CDD505-2E9C-101B-9397-08002B2CF9AE}" pid="4" name="MSIP_Label_5434c4c7-833e-41e4-b0ab-cdb227a2f6f7_SetDate">
    <vt:lpwstr>2025-10-22T01:17:19Z</vt:lpwstr>
  </property>
  <property fmtid="{D5CDD505-2E9C-101B-9397-08002B2CF9AE}" pid="5" name="MSIP_Label_5434c4c7-833e-41e4-b0ab-cdb227a2f6f7_Method">
    <vt:lpwstr>Privileged</vt:lpwstr>
  </property>
  <property fmtid="{D5CDD505-2E9C-101B-9397-08002B2CF9AE}" pid="6" name="MSIP_Label_5434c4c7-833e-41e4-b0ab-cdb227a2f6f7_Name">
    <vt:lpwstr>Official (Open)</vt:lpwstr>
  </property>
  <property fmtid="{D5CDD505-2E9C-101B-9397-08002B2CF9AE}" pid="7" name="MSIP_Label_5434c4c7-833e-41e4-b0ab-cdb227a2f6f7_SiteId">
    <vt:lpwstr>0b11c524-9a1c-4e1b-84cb-6336aefc2243</vt:lpwstr>
  </property>
  <property fmtid="{D5CDD505-2E9C-101B-9397-08002B2CF9AE}" pid="8" name="MSIP_Label_5434c4c7-833e-41e4-b0ab-cdb227a2f6f7_ActionId">
    <vt:lpwstr>afde1f52-e064-4bcc-966a-de6c6f117577</vt:lpwstr>
  </property>
  <property fmtid="{D5CDD505-2E9C-101B-9397-08002B2CF9AE}" pid="9" name="MSIP_Label_5434c4c7-833e-41e4-b0ab-cdb227a2f6f7_ContentBits">
    <vt:lpwstr>0</vt:lpwstr>
  </property>
  <property fmtid="{D5CDD505-2E9C-101B-9397-08002B2CF9AE}" pid="10" name="MSIP_Label_5434c4c7-833e-41e4-b0ab-cdb227a2f6f7_Tag">
    <vt:lpwstr>10, 0, 1, 1</vt:lpwstr>
  </property>
</Properties>
</file>